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721" r:id="rId4"/>
    <p:sldMasterId id="2147483733" r:id="rId5"/>
    <p:sldMasterId id="2147483770" r:id="rId6"/>
  </p:sldMasterIdLst>
  <p:notesMasterIdLst>
    <p:notesMasterId r:id="rId28"/>
  </p:notesMasterIdLst>
  <p:sldIdLst>
    <p:sldId id="261" r:id="rId7"/>
    <p:sldId id="265" r:id="rId8"/>
    <p:sldId id="329" r:id="rId9"/>
    <p:sldId id="330" r:id="rId10"/>
    <p:sldId id="331" r:id="rId11"/>
    <p:sldId id="332" r:id="rId12"/>
    <p:sldId id="333" r:id="rId13"/>
    <p:sldId id="264" r:id="rId14"/>
    <p:sldId id="291" r:id="rId15"/>
    <p:sldId id="339" r:id="rId16"/>
    <p:sldId id="335" r:id="rId17"/>
    <p:sldId id="312" r:id="rId18"/>
    <p:sldId id="340" r:id="rId19"/>
    <p:sldId id="318" r:id="rId20"/>
    <p:sldId id="342" r:id="rId21"/>
    <p:sldId id="301" r:id="rId22"/>
    <p:sldId id="334" r:id="rId23"/>
    <p:sldId id="266" r:id="rId24"/>
    <p:sldId id="321" r:id="rId25"/>
    <p:sldId id="327" r:id="rId26"/>
    <p:sldId id="29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228" autoAdjust="0"/>
    <p:restoredTop sz="84538" autoAdjust="0"/>
  </p:normalViewPr>
  <p:slideViewPr>
    <p:cSldViewPr>
      <p:cViewPr>
        <p:scale>
          <a:sx n="80" d="100"/>
          <a:sy n="80" d="100"/>
        </p:scale>
        <p:origin x="-87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61D7D-E3A2-472E-BA22-6AD78690BA75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6C323-B3B3-4258-B87E-0706AA129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41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15E8E-19A6-4A8C-B58A-BC4CF2FB7CA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6C323-B3B3-4258-B87E-0706AA129B6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070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*Input</a:t>
            </a:r>
            <a:r>
              <a:rPr lang="en-US" baseline="0" dirty="0" smtClean="0"/>
              <a:t> index-&gt;again a normalized index taking account of:</a:t>
            </a:r>
          </a:p>
          <a:p>
            <a:r>
              <a:rPr lang="en-US" baseline="0" dirty="0" smtClean="0"/>
              <a:t>-use of fertilizers (natural and chemical)</a:t>
            </a:r>
          </a:p>
          <a:p>
            <a:r>
              <a:rPr lang="en-US" baseline="0" dirty="0" smtClean="0"/>
              <a:t>-quantity of chemical fertilizers used</a:t>
            </a:r>
          </a:p>
          <a:p>
            <a:r>
              <a:rPr lang="en-US" baseline="0" dirty="0" smtClean="0"/>
              <a:t>-access to extension services</a:t>
            </a:r>
          </a:p>
          <a:p>
            <a:r>
              <a:rPr lang="en-US" baseline="0" dirty="0" smtClean="0"/>
              <a:t>-use of irrigation</a:t>
            </a:r>
          </a:p>
          <a:p>
            <a:r>
              <a:rPr lang="en-US" baseline="0" dirty="0" smtClean="0"/>
              <a:t>-use of improved seed varieties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DF9FF-B6DA-442A-A6B4-EF06FE087DA3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87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16B9709-BCBF-4C7D-916A-2DBE7E7C3F73}" type="slidenum">
              <a:rPr lang="en-GB">
                <a:solidFill>
                  <a:prstClr val="black"/>
                </a:solidFill>
              </a:rPr>
              <a:pPr eaLnBrk="1" hangingPunct="1"/>
              <a:t>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10100" cy="3457575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359275"/>
            <a:ext cx="5011738" cy="4133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5" tIns="45718" rIns="91435" bIns="45718"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7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2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71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840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396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60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651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63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410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729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5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12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82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0631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4127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9851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3459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732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4005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4538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4347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77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286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8424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627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105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5EE93-2834-4047-8773-61CFC95E6D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7516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22408-8878-4847-BD0E-657952D8700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1584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1177D-B23E-49E7-841A-A999F1ADBCB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8658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50E14-CB6A-415F-AA26-155A13C0966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2679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2EF75-5A2A-47EA-8C2D-8825A1F0BA2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241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480F0-6433-4581-A470-C3D5345D70E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766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927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99AC6-374C-44C8-8720-47E2B609992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81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A5E82-B32A-4046-B57C-98E276F5F20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972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699DE-EFF9-493C-9E93-A9D81CFCC8B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8226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487DA-267C-4004-B46A-D628C7E3C5D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2523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D9D91-00DC-4BC5-96A6-DA6D85AAEC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6921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8261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5515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377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2864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271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06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762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3032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55502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00353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626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530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730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8031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8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630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704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826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697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5387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6555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0982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082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8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52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61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C54C7-CC7E-420A-9D78-D66D1F51A82C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4EE8D-822D-4712-B4FB-6D5D124F3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61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22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B51BC-D514-4ACF-934D-0673AC747C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7D90C-8DC0-48FE-96A2-BE6FE18BBF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36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F0FC77-8194-4476-86BF-3B66DBDBED1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DE878-6AF1-4005-85A4-D7C77200D1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C1393-0293-4509-94B5-A340D3ED27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435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2298-E915-461F-AE67-B52459590DB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302CE-8898-46C7-954F-26CA38F571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61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tiff"/><Relationship Id="rId7" Type="http://schemas.openxmlformats.org/officeDocument/2006/relationships/image" Target="../media/image21.png"/><Relationship Id="rId12" Type="http://schemas.openxmlformats.org/officeDocument/2006/relationships/image" Target="../media/image26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emf"/><Relationship Id="rId10" Type="http://schemas.openxmlformats.org/officeDocument/2006/relationships/image" Target="../media/image24.png"/><Relationship Id="rId4" Type="http://schemas.openxmlformats.org/officeDocument/2006/relationships/image" Target="../media/image18.tiff"/><Relationship Id="rId9" Type="http://schemas.openxmlformats.org/officeDocument/2006/relationships/image" Target="../media/image2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98144"/>
            <a:ext cx="6678828" cy="2088255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Carlo </a:t>
            </a:r>
            <a:r>
              <a:rPr lang="en-US" sz="1800" dirty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Azzarri, Melanie </a:t>
            </a:r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Bacou, </a:t>
            </a:r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Ali Bittinger, Zhe </a:t>
            </a:r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Guo, </a:t>
            </a:r>
            <a:endParaRPr lang="en-US" sz="1800" dirty="0" smtClean="0">
              <a:ln w="0">
                <a:noFill/>
              </a:ln>
              <a:solidFill>
                <a:srgbClr val="00000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  <a:p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Dave Hodson, Jawoo </a:t>
            </a:r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Koo, </a:t>
            </a:r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An Notenbaert, </a:t>
            </a:r>
          </a:p>
          <a:p>
            <a:r>
              <a:rPr lang="en-US" sz="1800" dirty="0" err="1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Ria</a:t>
            </a:r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Tenorio, </a:t>
            </a:r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Pierre Sibiry Traore, </a:t>
            </a:r>
            <a:r>
              <a:rPr lang="en-US" sz="1800" dirty="0" smtClean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Stanley </a:t>
            </a:r>
            <a:r>
              <a:rPr lang="en-US" sz="1800" dirty="0">
                <a:ln w="0">
                  <a:noFill/>
                </a:ln>
                <a:solidFill>
                  <a:srgbClr val="0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Wood</a:t>
            </a:r>
          </a:p>
          <a:p>
            <a:endParaRPr lang="en-US" sz="2800" dirty="0">
              <a:ln w="0">
                <a:noFill/>
              </a:ln>
              <a:solidFill>
                <a:srgbClr val="00000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  <a:p>
            <a:endParaRPr lang="en-US" sz="2800" dirty="0">
              <a:ln w="0">
                <a:noFill/>
              </a:ln>
              <a:solidFill>
                <a:srgbClr val="00000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68069"/>
            <a:ext cx="8610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5888" indent="-115888" algn="ctr"/>
            <a:r>
              <a:rPr lang="en-US" dirty="0">
                <a:solidFill>
                  <a:srgbClr val="9BBB59">
                    <a:lumMod val="75000"/>
                  </a:srgbClr>
                </a:solidFill>
              </a:rPr>
              <a:t>Sustainable intensification of crop-livestock systems to improve food security </a:t>
            </a:r>
            <a:endParaRPr lang="en-US" dirty="0" smtClean="0">
              <a:solidFill>
                <a:srgbClr val="9BBB59">
                  <a:lumMod val="75000"/>
                </a:srgbClr>
              </a:solidFill>
            </a:endParaRPr>
          </a:p>
          <a:p>
            <a:pPr marL="115888" indent="-115888" algn="ctr"/>
            <a:r>
              <a:rPr lang="en-US" dirty="0" smtClean="0">
                <a:solidFill>
                  <a:srgbClr val="9BBB59">
                    <a:lumMod val="75000"/>
                  </a:srgbClr>
                </a:solidFill>
              </a:rPr>
              <a:t>and </a:t>
            </a:r>
            <a:r>
              <a:rPr lang="en-US" dirty="0">
                <a:solidFill>
                  <a:srgbClr val="9BBB59">
                    <a:lumMod val="75000"/>
                  </a:srgbClr>
                </a:solidFill>
              </a:rPr>
              <a:t>farm income diversification in the Ethiopian </a:t>
            </a:r>
            <a:r>
              <a:rPr lang="en-US" dirty="0" smtClean="0">
                <a:solidFill>
                  <a:srgbClr val="9BBB59">
                    <a:lumMod val="75000"/>
                  </a:srgbClr>
                </a:solidFill>
              </a:rPr>
              <a:t>highlands</a:t>
            </a:r>
          </a:p>
          <a:p>
            <a:pPr marL="115888" indent="-115888" algn="ctr"/>
            <a:r>
              <a:rPr lang="en-US" sz="1400" b="1" dirty="0" smtClean="0">
                <a:solidFill>
                  <a:srgbClr val="008000"/>
                </a:solidFill>
              </a:rPr>
              <a:t>ILRI-Addis Ababa, Ethiopia, 30 Jan - 2 Feb2012</a:t>
            </a:r>
          </a:p>
        </p:txBody>
      </p:sp>
      <p:pic>
        <p:nvPicPr>
          <p:cNvPr id="14" name="Picture 2" descr="D:\temp\wz5023\CGIAR-CSI Logo 2011\cgiar-csi_new_logo_2011_final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57400" y="5975237"/>
            <a:ext cx="2286000" cy="512618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81000" y="1812610"/>
            <a:ext cx="8610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>
                  <a:prstDash val="solid"/>
                </a:ln>
                <a:solidFill>
                  <a:srgbClr val="F79646">
                    <a:lumMod val="75000"/>
                  </a:srgbClr>
                </a:solidFill>
              </a:rPr>
              <a:t>Sustainable Intensification of Farming Systems:</a:t>
            </a:r>
          </a:p>
          <a:p>
            <a:pPr algn="ctr"/>
            <a:r>
              <a:rPr lang="en-US" sz="3200" b="1" dirty="0" smtClean="0">
                <a:ln>
                  <a:prstDash val="solid"/>
                </a:ln>
                <a:solidFill>
                  <a:srgbClr val="F79646">
                    <a:lumMod val="75000"/>
                  </a:srgbClr>
                </a:solidFill>
              </a:rPr>
              <a:t>M&amp;E Goals, Implementation Strategy,</a:t>
            </a:r>
          </a:p>
          <a:p>
            <a:pPr algn="ctr"/>
            <a:r>
              <a:rPr lang="en-US" sz="3200" b="1" dirty="0" smtClean="0">
                <a:ln>
                  <a:prstDash val="solid"/>
                </a:ln>
                <a:solidFill>
                  <a:srgbClr val="F79646">
                    <a:lumMod val="75000"/>
                  </a:srgbClr>
                </a:solidFill>
              </a:rPr>
              <a:t> and Data &amp; Analysis Platform</a:t>
            </a:r>
          </a:p>
        </p:txBody>
      </p:sp>
      <p:pic>
        <p:nvPicPr>
          <p:cNvPr id="11" name="Picture 3" descr="sm-ifpr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21828" y="5636742"/>
            <a:ext cx="1066800" cy="943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5943600"/>
            <a:ext cx="2034292" cy="51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742432"/>
            <a:ext cx="1143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460150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28050"/>
            <a:ext cx="4038600" cy="4038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2971800" y="1251850"/>
            <a:ext cx="58674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965263"/>
              </p:ext>
            </p:extLst>
          </p:nvPr>
        </p:nvGraphicFramePr>
        <p:xfrm>
          <a:off x="3048000" y="1404250"/>
          <a:ext cx="5664202" cy="1594485"/>
        </p:xfrm>
        <a:graphic>
          <a:graphicData uri="http://schemas.openxmlformats.org/drawingml/2006/table">
            <a:tbl>
              <a:tblPr/>
              <a:tblGrid>
                <a:gridCol w="1995161"/>
                <a:gridCol w="761439"/>
                <a:gridCol w="758225"/>
                <a:gridCol w="771076"/>
                <a:gridCol w="761439"/>
                <a:gridCol w="616862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POVERTY (1000 people)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FS_NAME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Cum 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Cereal-root crop mixed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2,764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11,811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30,570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45,145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Maize mixed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28,065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16,277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44,352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Root crop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14,219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27,644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44,314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Agro-pastoral millet/sorghum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1,868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24,729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26,981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Forest based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20,365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23,988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Highland perennial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23,278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23,278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Tree crop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1,569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17,199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19,308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09600" y="1480450"/>
            <a:ext cx="4038600" cy="4038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861450"/>
            <a:ext cx="4038600" cy="4038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3048000" y="3461650"/>
            <a:ext cx="5867400" cy="16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996664"/>
              </p:ext>
            </p:extLst>
          </p:nvPr>
        </p:nvGraphicFramePr>
        <p:xfrm>
          <a:off x="3200400" y="3614050"/>
          <a:ext cx="5588001" cy="1320165"/>
        </p:xfrm>
        <a:graphic>
          <a:graphicData uri="http://schemas.openxmlformats.org/drawingml/2006/table">
            <a:tbl>
              <a:tblPr/>
              <a:tblGrid>
                <a:gridCol w="1968320"/>
                <a:gridCol w="751195"/>
                <a:gridCol w="748025"/>
                <a:gridCol w="760703"/>
                <a:gridCol w="751195"/>
                <a:gridCol w="608563"/>
              </a:tblGrid>
              <a:tr h="57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MAIZE AREA (1000 ha)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FS_NAME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Maize mixed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2,860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3,197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6,057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Cereal-root crop mixed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2,718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Large commercial_smalholder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3,440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3,440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Root crop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Tree crop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1,647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2242450"/>
            <a:ext cx="4038600" cy="4038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3352800" y="4757050"/>
            <a:ext cx="5257800" cy="16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311598"/>
              </p:ext>
            </p:extLst>
          </p:nvPr>
        </p:nvGraphicFramePr>
        <p:xfrm>
          <a:off x="3581400" y="4833250"/>
          <a:ext cx="4978398" cy="1398372"/>
        </p:xfrm>
        <a:graphic>
          <a:graphicData uri="http://schemas.openxmlformats.org/drawingml/2006/table">
            <a:tbl>
              <a:tblPr/>
              <a:tblGrid>
                <a:gridCol w="1970418"/>
                <a:gridCol w="751995"/>
                <a:gridCol w="742476"/>
                <a:gridCol w="761514"/>
                <a:gridCol w="751995"/>
              </a:tblGrid>
              <a:tr h="25537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HIGH PHOSPHORUS FIXATION (SHARE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OF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GRID CELL AREA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%)</a:t>
                      </a:r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Highland perennial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Forest based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Tree crop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Highland temperate mixed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Maize mixed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2623450"/>
            <a:ext cx="4038600" cy="4038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2743200" y="5061850"/>
            <a:ext cx="5257800" cy="16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212442"/>
              </p:ext>
            </p:extLst>
          </p:nvPr>
        </p:nvGraphicFramePr>
        <p:xfrm>
          <a:off x="2819400" y="5138050"/>
          <a:ext cx="4978400" cy="1333500"/>
        </p:xfrm>
        <a:graphic>
          <a:graphicData uri="http://schemas.openxmlformats.org/drawingml/2006/table">
            <a:tbl>
              <a:tblPr/>
              <a:tblGrid>
                <a:gridCol w="1967910"/>
                <a:gridCol w="751038"/>
                <a:gridCol w="747869"/>
                <a:gridCol w="760545"/>
                <a:gridCol w="751038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TRAVEL TIME TO CLOSEST PORT (hours)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FS_NAME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Coastal artisanal fishing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Large commercial_smalholder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Tree crop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Highland temperate mixed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Rice-Tree crop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28600" y="6550223"/>
            <a:ext cx="2988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Source: Zhe Guo (HarvestChoice 2011)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28700" y="950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Targeting, Priorities, Hypotheses &amp;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71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proposals\eth_highlands\pngs\domain.png"/>
          <p:cNvPicPr>
            <a:picLocks noGrp="1"/>
          </p:cNvPicPr>
          <p:nvPr>
            <p:ph idx="1"/>
          </p:nvPr>
        </p:nvPicPr>
        <p:blipFill>
          <a:blip r:embed="rId2" cstate="print"/>
          <a:srcRect t="42703" b="1836"/>
          <a:stretch>
            <a:fillRect/>
          </a:stretch>
        </p:blipFill>
        <p:spPr bwMode="auto">
          <a:xfrm>
            <a:off x="-76200" y="1248920"/>
            <a:ext cx="6833746" cy="53641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6311244"/>
            <a:ext cx="3841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Ethiopian Highlands SI Concept Note 2012</a:t>
            </a:r>
            <a:endParaRPr lang="en-US" sz="14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700" y="950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Targeting, Priorities, Hypotheses &amp;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69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West Africa: Conceptual </a:t>
            </a:r>
            <a:r>
              <a:rPr lang="en-US" sz="3200" dirty="0" smtClean="0"/>
              <a:t>Framework for </a:t>
            </a:r>
            <a:r>
              <a:rPr lang="en-US" sz="3200" dirty="0" smtClean="0"/>
              <a:t>Site Selection, Technology Screening </a:t>
            </a:r>
            <a:r>
              <a:rPr lang="en-US" sz="3200" dirty="0" smtClean="0"/>
              <a:t>and </a:t>
            </a:r>
            <a:r>
              <a:rPr lang="en-US" sz="3200" dirty="0" smtClean="0"/>
              <a:t>Deployment</a:t>
            </a:r>
            <a:endParaRPr lang="en-US" sz="3200" dirty="0"/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5486400" y="4354275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Sub-system </a:t>
            </a:r>
            <a:r>
              <a:rPr lang="en-US" sz="1400" b="1" dirty="0" err="1" smtClean="0"/>
              <a:t>Anthropization</a:t>
            </a:r>
            <a:endParaRPr lang="en-US" sz="1400" b="1" dirty="0" smtClean="0"/>
          </a:p>
          <a:p>
            <a:r>
              <a:rPr lang="en-US" sz="1400" dirty="0" smtClean="0"/>
              <a:t>(Market Access, </a:t>
            </a:r>
            <a:br>
              <a:rPr lang="en-US" sz="1400" dirty="0" smtClean="0"/>
            </a:br>
            <a:r>
              <a:rPr lang="en-US" sz="1400" dirty="0" smtClean="0"/>
              <a:t>Population Density)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3705225" y="1992075"/>
            <a:ext cx="0" cy="22479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705225" y="4239975"/>
            <a:ext cx="2524125" cy="2196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3629025" y="2721809"/>
            <a:ext cx="190500" cy="1846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3629025" y="3483809"/>
            <a:ext cx="190500" cy="1846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4238625" y="4169609"/>
            <a:ext cx="190500" cy="1846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5114925" y="4169609"/>
            <a:ext cx="190500" cy="1846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057400" y="4239975"/>
            <a:ext cx="2468459" cy="2183547"/>
            <a:chOff x="2057400" y="4239975"/>
            <a:chExt cx="2468459" cy="2183547"/>
          </a:xfrm>
        </p:grpSpPr>
        <p:cxnSp>
          <p:nvCxnSpPr>
            <p:cNvPr id="53" name="Straight Arrow Connector 52"/>
            <p:cNvCxnSpPr/>
            <p:nvPr/>
          </p:nvCxnSpPr>
          <p:spPr>
            <a:xfrm flipH="1">
              <a:off x="2057400" y="4239975"/>
              <a:ext cx="1638300" cy="142583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>
              <a:off x="3095625" y="4599692"/>
              <a:ext cx="190500" cy="1846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2447925" y="5131039"/>
              <a:ext cx="190500" cy="1846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066925" y="5684858"/>
              <a:ext cx="24589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Site/HH </a:t>
              </a:r>
              <a:r>
                <a:rPr lang="en-US" sz="1400" b="1" dirty="0" smtClean="0"/>
                <a:t>Specific Attributes</a:t>
              </a:r>
              <a:endParaRPr lang="en-US" sz="1400" b="1" dirty="0" smtClean="0"/>
            </a:p>
            <a:p>
              <a:r>
                <a:rPr lang="en-US" sz="1400" dirty="0" smtClean="0"/>
                <a:t>(</a:t>
              </a:r>
              <a:r>
                <a:rPr lang="en-US" sz="1400" dirty="0" smtClean="0"/>
                <a:t>Topography, Endowment</a:t>
              </a:r>
              <a:r>
                <a:rPr lang="en-US" sz="1400" dirty="0" smtClean="0"/>
                <a:t>)</a:t>
              </a:r>
              <a:br>
                <a:rPr lang="en-US" sz="1400" dirty="0" smtClean="0"/>
              </a:br>
              <a:r>
                <a:rPr lang="en-US" sz="1400" dirty="0" smtClean="0"/>
                <a:t>Household Typologies</a:t>
              </a: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76225" y="2831286"/>
            <a:ext cx="2171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NEXT</a:t>
            </a:r>
          </a:p>
          <a:p>
            <a:r>
              <a:rPr lang="en-US" sz="1400" dirty="0" smtClean="0"/>
              <a:t>Spatial analysis to provide  geographic definition and characterization of such “representative” sub-systems domains</a:t>
            </a:r>
            <a:endParaRPr lang="en-US" sz="1400" dirty="0" smtClean="0"/>
          </a:p>
        </p:txBody>
      </p:sp>
      <p:sp>
        <p:nvSpPr>
          <p:cNvPr id="92" name="TextBox 91"/>
          <p:cNvSpPr txBox="1"/>
          <p:nvPr/>
        </p:nvSpPr>
        <p:spPr>
          <a:xfrm>
            <a:off x="1763735" y="1680527"/>
            <a:ext cx="1905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/>
              <a:t>Sub-system</a:t>
            </a:r>
          </a:p>
          <a:p>
            <a:pPr algn="r"/>
            <a:r>
              <a:rPr lang="en-US" sz="1400" b="1" dirty="0" smtClean="0"/>
              <a:t>Resource Potential </a:t>
            </a:r>
            <a:endParaRPr lang="en-US" sz="1400" b="1" dirty="0" smtClean="0"/>
          </a:p>
          <a:p>
            <a:pPr algn="r"/>
            <a:r>
              <a:rPr lang="en-US" sz="1400" dirty="0" smtClean="0"/>
              <a:t>(Land, Rainfall)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71209" y="2217213"/>
            <a:ext cx="3559750" cy="2131840"/>
            <a:chOff x="5003225" y="1727243"/>
            <a:chExt cx="3559750" cy="2131840"/>
          </a:xfrm>
        </p:grpSpPr>
        <p:sp>
          <p:nvSpPr>
            <p:cNvPr id="89" name="Oval 88"/>
            <p:cNvSpPr/>
            <p:nvPr/>
          </p:nvSpPr>
          <p:spPr>
            <a:xfrm>
              <a:off x="5580500" y="2246809"/>
              <a:ext cx="190500" cy="18466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6428225" y="3008809"/>
              <a:ext cx="190500" cy="18466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003225" y="1727243"/>
              <a:ext cx="3559750" cy="2131840"/>
              <a:chOff x="3650675" y="1825337"/>
              <a:chExt cx="3559750" cy="213184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3650675" y="1825337"/>
                <a:ext cx="2505074" cy="2131840"/>
                <a:chOff x="3650675" y="1825337"/>
                <a:chExt cx="2505074" cy="2131840"/>
              </a:xfrm>
            </p:grpSpPr>
            <p:sp>
              <p:nvSpPr>
                <p:cNvPr id="91" name="Freeform 90"/>
                <p:cNvSpPr/>
                <p:nvPr/>
              </p:nvSpPr>
              <p:spPr>
                <a:xfrm>
                  <a:off x="3650675" y="1825337"/>
                  <a:ext cx="2505074" cy="2023647"/>
                </a:xfrm>
                <a:custGeom>
                  <a:avLst/>
                  <a:gdLst>
                    <a:gd name="connsiteX0" fmla="*/ 0 w 2190750"/>
                    <a:gd name="connsiteY0" fmla="*/ 0 h 2105025"/>
                    <a:gd name="connsiteX1" fmla="*/ 142875 w 2190750"/>
                    <a:gd name="connsiteY1" fmla="*/ 38100 h 2105025"/>
                    <a:gd name="connsiteX2" fmla="*/ 152400 w 2190750"/>
                    <a:gd name="connsiteY2" fmla="*/ 66675 h 2105025"/>
                    <a:gd name="connsiteX3" fmla="*/ 200025 w 2190750"/>
                    <a:gd name="connsiteY3" fmla="*/ 180975 h 2105025"/>
                    <a:gd name="connsiteX4" fmla="*/ 228600 w 2190750"/>
                    <a:gd name="connsiteY4" fmla="*/ 200025 h 2105025"/>
                    <a:gd name="connsiteX5" fmla="*/ 285750 w 2190750"/>
                    <a:gd name="connsiteY5" fmla="*/ 209550 h 2105025"/>
                    <a:gd name="connsiteX6" fmla="*/ 342900 w 2190750"/>
                    <a:gd name="connsiteY6" fmla="*/ 228600 h 2105025"/>
                    <a:gd name="connsiteX7" fmla="*/ 371475 w 2190750"/>
                    <a:gd name="connsiteY7" fmla="*/ 352425 h 2105025"/>
                    <a:gd name="connsiteX8" fmla="*/ 428625 w 2190750"/>
                    <a:gd name="connsiteY8" fmla="*/ 390525 h 2105025"/>
                    <a:gd name="connsiteX9" fmla="*/ 457200 w 2190750"/>
                    <a:gd name="connsiteY9" fmla="*/ 409575 h 2105025"/>
                    <a:gd name="connsiteX10" fmla="*/ 504825 w 2190750"/>
                    <a:gd name="connsiteY10" fmla="*/ 419100 h 2105025"/>
                    <a:gd name="connsiteX11" fmla="*/ 533400 w 2190750"/>
                    <a:gd name="connsiteY11" fmla="*/ 428625 h 2105025"/>
                    <a:gd name="connsiteX12" fmla="*/ 552450 w 2190750"/>
                    <a:gd name="connsiteY12" fmla="*/ 457200 h 2105025"/>
                    <a:gd name="connsiteX13" fmla="*/ 571500 w 2190750"/>
                    <a:gd name="connsiteY13" fmla="*/ 514350 h 2105025"/>
                    <a:gd name="connsiteX14" fmla="*/ 581025 w 2190750"/>
                    <a:gd name="connsiteY14" fmla="*/ 581025 h 2105025"/>
                    <a:gd name="connsiteX15" fmla="*/ 609600 w 2190750"/>
                    <a:gd name="connsiteY15" fmla="*/ 590550 h 2105025"/>
                    <a:gd name="connsiteX16" fmla="*/ 638175 w 2190750"/>
                    <a:gd name="connsiteY16" fmla="*/ 609600 h 2105025"/>
                    <a:gd name="connsiteX17" fmla="*/ 704850 w 2190750"/>
                    <a:gd name="connsiteY17" fmla="*/ 628650 h 2105025"/>
                    <a:gd name="connsiteX18" fmla="*/ 790575 w 2190750"/>
                    <a:gd name="connsiteY18" fmla="*/ 666750 h 2105025"/>
                    <a:gd name="connsiteX19" fmla="*/ 800100 w 2190750"/>
                    <a:gd name="connsiteY19" fmla="*/ 866775 h 2105025"/>
                    <a:gd name="connsiteX20" fmla="*/ 828675 w 2190750"/>
                    <a:gd name="connsiteY20" fmla="*/ 876300 h 2105025"/>
                    <a:gd name="connsiteX21" fmla="*/ 857250 w 2190750"/>
                    <a:gd name="connsiteY21" fmla="*/ 895350 h 2105025"/>
                    <a:gd name="connsiteX22" fmla="*/ 923925 w 2190750"/>
                    <a:gd name="connsiteY22" fmla="*/ 914400 h 2105025"/>
                    <a:gd name="connsiteX23" fmla="*/ 952500 w 2190750"/>
                    <a:gd name="connsiteY23" fmla="*/ 942975 h 2105025"/>
                    <a:gd name="connsiteX24" fmla="*/ 962025 w 2190750"/>
                    <a:gd name="connsiteY24" fmla="*/ 971550 h 2105025"/>
                    <a:gd name="connsiteX25" fmla="*/ 971550 w 2190750"/>
                    <a:gd name="connsiteY25" fmla="*/ 1009650 h 2105025"/>
                    <a:gd name="connsiteX26" fmla="*/ 981075 w 2190750"/>
                    <a:gd name="connsiteY26" fmla="*/ 1066800 h 2105025"/>
                    <a:gd name="connsiteX27" fmla="*/ 1066800 w 2190750"/>
                    <a:gd name="connsiteY27" fmla="*/ 1104900 h 2105025"/>
                    <a:gd name="connsiteX28" fmla="*/ 1133475 w 2190750"/>
                    <a:gd name="connsiteY28" fmla="*/ 1123950 h 2105025"/>
                    <a:gd name="connsiteX29" fmla="*/ 1181100 w 2190750"/>
                    <a:gd name="connsiteY29" fmla="*/ 1181100 h 2105025"/>
                    <a:gd name="connsiteX30" fmla="*/ 1171575 w 2190750"/>
                    <a:gd name="connsiteY30" fmla="*/ 1257300 h 2105025"/>
                    <a:gd name="connsiteX31" fmla="*/ 1181100 w 2190750"/>
                    <a:gd name="connsiteY31" fmla="*/ 1323975 h 2105025"/>
                    <a:gd name="connsiteX32" fmla="*/ 1238250 w 2190750"/>
                    <a:gd name="connsiteY32" fmla="*/ 1352550 h 2105025"/>
                    <a:gd name="connsiteX33" fmla="*/ 1266825 w 2190750"/>
                    <a:gd name="connsiteY33" fmla="*/ 1371600 h 2105025"/>
                    <a:gd name="connsiteX34" fmla="*/ 1295400 w 2190750"/>
                    <a:gd name="connsiteY34" fmla="*/ 1381125 h 2105025"/>
                    <a:gd name="connsiteX35" fmla="*/ 1352550 w 2190750"/>
                    <a:gd name="connsiteY35" fmla="*/ 1409700 h 2105025"/>
                    <a:gd name="connsiteX36" fmla="*/ 1371600 w 2190750"/>
                    <a:gd name="connsiteY36" fmla="*/ 1466850 h 2105025"/>
                    <a:gd name="connsiteX37" fmla="*/ 1381125 w 2190750"/>
                    <a:gd name="connsiteY37" fmla="*/ 1571625 h 2105025"/>
                    <a:gd name="connsiteX38" fmla="*/ 1390650 w 2190750"/>
                    <a:gd name="connsiteY38" fmla="*/ 1609725 h 2105025"/>
                    <a:gd name="connsiteX39" fmla="*/ 1485900 w 2190750"/>
                    <a:gd name="connsiteY39" fmla="*/ 1647825 h 2105025"/>
                    <a:gd name="connsiteX40" fmla="*/ 1524000 w 2190750"/>
                    <a:gd name="connsiteY40" fmla="*/ 1657350 h 2105025"/>
                    <a:gd name="connsiteX41" fmla="*/ 1600200 w 2190750"/>
                    <a:gd name="connsiteY41" fmla="*/ 1724025 h 2105025"/>
                    <a:gd name="connsiteX42" fmla="*/ 1619250 w 2190750"/>
                    <a:gd name="connsiteY42" fmla="*/ 1790700 h 2105025"/>
                    <a:gd name="connsiteX43" fmla="*/ 1657350 w 2190750"/>
                    <a:gd name="connsiteY43" fmla="*/ 1838325 h 2105025"/>
                    <a:gd name="connsiteX44" fmla="*/ 1724025 w 2190750"/>
                    <a:gd name="connsiteY44" fmla="*/ 1847850 h 2105025"/>
                    <a:gd name="connsiteX45" fmla="*/ 1771650 w 2190750"/>
                    <a:gd name="connsiteY45" fmla="*/ 1857375 h 2105025"/>
                    <a:gd name="connsiteX46" fmla="*/ 1857375 w 2190750"/>
                    <a:gd name="connsiteY46" fmla="*/ 1876425 h 2105025"/>
                    <a:gd name="connsiteX47" fmla="*/ 1885950 w 2190750"/>
                    <a:gd name="connsiteY47" fmla="*/ 1895475 h 2105025"/>
                    <a:gd name="connsiteX48" fmla="*/ 1905000 w 2190750"/>
                    <a:gd name="connsiteY48" fmla="*/ 1924050 h 2105025"/>
                    <a:gd name="connsiteX49" fmla="*/ 1952625 w 2190750"/>
                    <a:gd name="connsiteY49" fmla="*/ 2000250 h 2105025"/>
                    <a:gd name="connsiteX50" fmla="*/ 1981200 w 2190750"/>
                    <a:gd name="connsiteY50" fmla="*/ 2009775 h 2105025"/>
                    <a:gd name="connsiteX51" fmla="*/ 2105025 w 2190750"/>
                    <a:gd name="connsiteY51" fmla="*/ 2019300 h 2105025"/>
                    <a:gd name="connsiteX52" fmla="*/ 2133600 w 2190750"/>
                    <a:gd name="connsiteY52" fmla="*/ 2028825 h 2105025"/>
                    <a:gd name="connsiteX53" fmla="*/ 2171700 w 2190750"/>
                    <a:gd name="connsiteY53" fmla="*/ 2085975 h 2105025"/>
                    <a:gd name="connsiteX54" fmla="*/ 2190750 w 2190750"/>
                    <a:gd name="connsiteY54" fmla="*/ 2105025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190750" h="2105025">
                      <a:moveTo>
                        <a:pt x="0" y="0"/>
                      </a:moveTo>
                      <a:cubicBezTo>
                        <a:pt x="15286" y="2548"/>
                        <a:pt x="114853" y="3073"/>
                        <a:pt x="142875" y="38100"/>
                      </a:cubicBezTo>
                      <a:cubicBezTo>
                        <a:pt x="149147" y="45940"/>
                        <a:pt x="149225" y="57150"/>
                        <a:pt x="152400" y="66675"/>
                      </a:cubicBezTo>
                      <a:cubicBezTo>
                        <a:pt x="164472" y="187399"/>
                        <a:pt x="132880" y="142607"/>
                        <a:pt x="200025" y="180975"/>
                      </a:cubicBezTo>
                      <a:cubicBezTo>
                        <a:pt x="209964" y="186655"/>
                        <a:pt x="217740" y="196405"/>
                        <a:pt x="228600" y="200025"/>
                      </a:cubicBezTo>
                      <a:cubicBezTo>
                        <a:pt x="246922" y="206132"/>
                        <a:pt x="267014" y="204866"/>
                        <a:pt x="285750" y="209550"/>
                      </a:cubicBezTo>
                      <a:cubicBezTo>
                        <a:pt x="305231" y="214420"/>
                        <a:pt x="342900" y="228600"/>
                        <a:pt x="342900" y="228600"/>
                      </a:cubicBezTo>
                      <a:cubicBezTo>
                        <a:pt x="394407" y="305860"/>
                        <a:pt x="319678" y="184085"/>
                        <a:pt x="371475" y="352425"/>
                      </a:cubicBezTo>
                      <a:cubicBezTo>
                        <a:pt x="381324" y="384434"/>
                        <a:pt x="406520" y="379473"/>
                        <a:pt x="428625" y="390525"/>
                      </a:cubicBezTo>
                      <a:cubicBezTo>
                        <a:pt x="438864" y="395645"/>
                        <a:pt x="446481" y="405555"/>
                        <a:pt x="457200" y="409575"/>
                      </a:cubicBezTo>
                      <a:cubicBezTo>
                        <a:pt x="472359" y="415259"/>
                        <a:pt x="489119" y="415173"/>
                        <a:pt x="504825" y="419100"/>
                      </a:cubicBezTo>
                      <a:cubicBezTo>
                        <a:pt x="514565" y="421535"/>
                        <a:pt x="523875" y="425450"/>
                        <a:pt x="533400" y="428625"/>
                      </a:cubicBezTo>
                      <a:cubicBezTo>
                        <a:pt x="539750" y="438150"/>
                        <a:pt x="547801" y="446739"/>
                        <a:pt x="552450" y="457200"/>
                      </a:cubicBezTo>
                      <a:cubicBezTo>
                        <a:pt x="560605" y="475550"/>
                        <a:pt x="571500" y="514350"/>
                        <a:pt x="571500" y="514350"/>
                      </a:cubicBezTo>
                      <a:cubicBezTo>
                        <a:pt x="574675" y="536575"/>
                        <a:pt x="570985" y="560945"/>
                        <a:pt x="581025" y="581025"/>
                      </a:cubicBezTo>
                      <a:cubicBezTo>
                        <a:pt x="585515" y="590005"/>
                        <a:pt x="600620" y="586060"/>
                        <a:pt x="609600" y="590550"/>
                      </a:cubicBezTo>
                      <a:cubicBezTo>
                        <a:pt x="619839" y="595670"/>
                        <a:pt x="627936" y="604480"/>
                        <a:pt x="638175" y="609600"/>
                      </a:cubicBezTo>
                      <a:cubicBezTo>
                        <a:pt x="654180" y="617603"/>
                        <a:pt x="689591" y="624072"/>
                        <a:pt x="704850" y="628650"/>
                      </a:cubicBezTo>
                      <a:cubicBezTo>
                        <a:pt x="766677" y="647198"/>
                        <a:pt x="748817" y="638911"/>
                        <a:pt x="790575" y="666750"/>
                      </a:cubicBezTo>
                      <a:cubicBezTo>
                        <a:pt x="793750" y="733425"/>
                        <a:pt x="788159" y="801101"/>
                        <a:pt x="800100" y="866775"/>
                      </a:cubicBezTo>
                      <a:cubicBezTo>
                        <a:pt x="801896" y="876653"/>
                        <a:pt x="819695" y="871810"/>
                        <a:pt x="828675" y="876300"/>
                      </a:cubicBezTo>
                      <a:cubicBezTo>
                        <a:pt x="838914" y="881420"/>
                        <a:pt x="847011" y="890230"/>
                        <a:pt x="857250" y="895350"/>
                      </a:cubicBezTo>
                      <a:cubicBezTo>
                        <a:pt x="870915" y="902182"/>
                        <a:pt x="911718" y="911348"/>
                        <a:pt x="923925" y="914400"/>
                      </a:cubicBezTo>
                      <a:cubicBezTo>
                        <a:pt x="933450" y="923925"/>
                        <a:pt x="945028" y="931767"/>
                        <a:pt x="952500" y="942975"/>
                      </a:cubicBezTo>
                      <a:cubicBezTo>
                        <a:pt x="958069" y="951329"/>
                        <a:pt x="959267" y="961896"/>
                        <a:pt x="962025" y="971550"/>
                      </a:cubicBezTo>
                      <a:cubicBezTo>
                        <a:pt x="965621" y="984137"/>
                        <a:pt x="968983" y="996813"/>
                        <a:pt x="971550" y="1009650"/>
                      </a:cubicBezTo>
                      <a:cubicBezTo>
                        <a:pt x="975338" y="1028588"/>
                        <a:pt x="973231" y="1049152"/>
                        <a:pt x="981075" y="1066800"/>
                      </a:cubicBezTo>
                      <a:cubicBezTo>
                        <a:pt x="998354" y="1105678"/>
                        <a:pt x="1032137" y="1097967"/>
                        <a:pt x="1066800" y="1104900"/>
                      </a:cubicBezTo>
                      <a:cubicBezTo>
                        <a:pt x="1096700" y="1110880"/>
                        <a:pt x="1106240" y="1114872"/>
                        <a:pt x="1133475" y="1123950"/>
                      </a:cubicBezTo>
                      <a:cubicBezTo>
                        <a:pt x="1140497" y="1130972"/>
                        <a:pt x="1179774" y="1166513"/>
                        <a:pt x="1181100" y="1181100"/>
                      </a:cubicBezTo>
                      <a:cubicBezTo>
                        <a:pt x="1183418" y="1206593"/>
                        <a:pt x="1174750" y="1231900"/>
                        <a:pt x="1171575" y="1257300"/>
                      </a:cubicBezTo>
                      <a:cubicBezTo>
                        <a:pt x="1174750" y="1279525"/>
                        <a:pt x="1171982" y="1303459"/>
                        <a:pt x="1181100" y="1323975"/>
                      </a:cubicBezTo>
                      <a:cubicBezTo>
                        <a:pt x="1188899" y="1341523"/>
                        <a:pt x="1224363" y="1345607"/>
                        <a:pt x="1238250" y="1352550"/>
                      </a:cubicBezTo>
                      <a:cubicBezTo>
                        <a:pt x="1248489" y="1357670"/>
                        <a:pt x="1256586" y="1366480"/>
                        <a:pt x="1266825" y="1371600"/>
                      </a:cubicBezTo>
                      <a:cubicBezTo>
                        <a:pt x="1275805" y="1376090"/>
                        <a:pt x="1286420" y="1376635"/>
                        <a:pt x="1295400" y="1381125"/>
                      </a:cubicBezTo>
                      <a:cubicBezTo>
                        <a:pt x="1369258" y="1418054"/>
                        <a:pt x="1280726" y="1385759"/>
                        <a:pt x="1352550" y="1409700"/>
                      </a:cubicBezTo>
                      <a:cubicBezTo>
                        <a:pt x="1358900" y="1428750"/>
                        <a:pt x="1369782" y="1446852"/>
                        <a:pt x="1371600" y="1466850"/>
                      </a:cubicBezTo>
                      <a:cubicBezTo>
                        <a:pt x="1374775" y="1501775"/>
                        <a:pt x="1376490" y="1536864"/>
                        <a:pt x="1381125" y="1571625"/>
                      </a:cubicBezTo>
                      <a:cubicBezTo>
                        <a:pt x="1382855" y="1584601"/>
                        <a:pt x="1383041" y="1599073"/>
                        <a:pt x="1390650" y="1609725"/>
                      </a:cubicBezTo>
                      <a:cubicBezTo>
                        <a:pt x="1416856" y="1646414"/>
                        <a:pt x="1446356" y="1639916"/>
                        <a:pt x="1485900" y="1647825"/>
                      </a:cubicBezTo>
                      <a:cubicBezTo>
                        <a:pt x="1498737" y="1650392"/>
                        <a:pt x="1511300" y="1654175"/>
                        <a:pt x="1524000" y="1657350"/>
                      </a:cubicBezTo>
                      <a:cubicBezTo>
                        <a:pt x="1566862" y="1685925"/>
                        <a:pt x="1580356" y="1684338"/>
                        <a:pt x="1600200" y="1724025"/>
                      </a:cubicBezTo>
                      <a:cubicBezTo>
                        <a:pt x="1607813" y="1739250"/>
                        <a:pt x="1615181" y="1776458"/>
                        <a:pt x="1619250" y="1790700"/>
                      </a:cubicBezTo>
                      <a:cubicBezTo>
                        <a:pt x="1626630" y="1816530"/>
                        <a:pt x="1626994" y="1829218"/>
                        <a:pt x="1657350" y="1838325"/>
                      </a:cubicBezTo>
                      <a:cubicBezTo>
                        <a:pt x="1678854" y="1844776"/>
                        <a:pt x="1701880" y="1844159"/>
                        <a:pt x="1724025" y="1847850"/>
                      </a:cubicBezTo>
                      <a:cubicBezTo>
                        <a:pt x="1739994" y="1850512"/>
                        <a:pt x="1755722" y="1854479"/>
                        <a:pt x="1771650" y="1857375"/>
                      </a:cubicBezTo>
                      <a:cubicBezTo>
                        <a:pt x="1794645" y="1861556"/>
                        <a:pt x="1833383" y="1864429"/>
                        <a:pt x="1857375" y="1876425"/>
                      </a:cubicBezTo>
                      <a:cubicBezTo>
                        <a:pt x="1867614" y="1881545"/>
                        <a:pt x="1876425" y="1889125"/>
                        <a:pt x="1885950" y="1895475"/>
                      </a:cubicBezTo>
                      <a:cubicBezTo>
                        <a:pt x="1892300" y="1905000"/>
                        <a:pt x="1900351" y="1913589"/>
                        <a:pt x="1905000" y="1924050"/>
                      </a:cubicBezTo>
                      <a:cubicBezTo>
                        <a:pt x="1929821" y="1979897"/>
                        <a:pt x="1906116" y="1976995"/>
                        <a:pt x="1952625" y="2000250"/>
                      </a:cubicBezTo>
                      <a:cubicBezTo>
                        <a:pt x="1961605" y="2004740"/>
                        <a:pt x="1971237" y="2008530"/>
                        <a:pt x="1981200" y="2009775"/>
                      </a:cubicBezTo>
                      <a:cubicBezTo>
                        <a:pt x="2022277" y="2014910"/>
                        <a:pt x="2063750" y="2016125"/>
                        <a:pt x="2105025" y="2019300"/>
                      </a:cubicBezTo>
                      <a:cubicBezTo>
                        <a:pt x="2114550" y="2022475"/>
                        <a:pt x="2126500" y="2021725"/>
                        <a:pt x="2133600" y="2028825"/>
                      </a:cubicBezTo>
                      <a:cubicBezTo>
                        <a:pt x="2149789" y="2045014"/>
                        <a:pt x="2155511" y="2069786"/>
                        <a:pt x="2171700" y="2085975"/>
                      </a:cubicBezTo>
                      <a:lnTo>
                        <a:pt x="2190750" y="2105025"/>
                      </a:ln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3783900" y="2422267"/>
                  <a:ext cx="500401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4319926" y="2422267"/>
                  <a:ext cx="13949" cy="138251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3833474" y="3184267"/>
                  <a:ext cx="1376701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5200650" y="3184267"/>
                  <a:ext cx="0" cy="77291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7" name="TextBox 86"/>
              <p:cNvSpPr txBox="1"/>
              <p:nvPr/>
            </p:nvSpPr>
            <p:spPr>
              <a:xfrm>
                <a:off x="4162425" y="2209800"/>
                <a:ext cx="3429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+</a:t>
                </a:r>
                <a:endParaRPr lang="en-US" sz="2000" b="1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5029200" y="2984212"/>
                <a:ext cx="3429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+</a:t>
                </a:r>
                <a:endParaRPr lang="en-US" sz="2000" b="1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4733925" y="2086690"/>
                <a:ext cx="1905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Upper West Region</a:t>
                </a:r>
              </a:p>
              <a:p>
                <a:r>
                  <a:rPr lang="en-US" sz="1400" dirty="0" err="1"/>
                  <a:t>Bougouni</a:t>
                </a:r>
                <a:endParaRPr lang="en-US" sz="1400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5305425" y="2851912"/>
                <a:ext cx="1905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Upper East Region</a:t>
                </a:r>
              </a:p>
              <a:p>
                <a:r>
                  <a:rPr lang="en-US" sz="1400" dirty="0" err="1"/>
                  <a:t>Koutiala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82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 Crop Enterprise Diversification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450" y="1280502"/>
            <a:ext cx="6934200" cy="507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59825" y="6355252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Note: to be included in each farming system, the minimum land size of each crop is .02 ha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0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4041866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3938218" cy="3712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408" y="2819400"/>
            <a:ext cx="3906838" cy="398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365046"/>
              </p:ext>
            </p:extLst>
          </p:nvPr>
        </p:nvGraphicFramePr>
        <p:xfrm>
          <a:off x="3809999" y="2140746"/>
          <a:ext cx="5029201" cy="3520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3854"/>
                <a:gridCol w="983147"/>
                <a:gridCol w="145780"/>
                <a:gridCol w="1225820"/>
                <a:gridCol w="990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Region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OROMIA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Zone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(All)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8763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Seed 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</a:rPr>
                        <a:t>Pesticide</a:t>
                      </a:r>
                      <a:r>
                        <a:rPr lang="en-US" sz="1400" b="1" u="none" strike="noStrike" baseline="0" dirty="0" smtClean="0">
                          <a:effectLst/>
                        </a:rPr>
                        <a:t>  Use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Local Seed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Improved Seed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Grand 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 dirty="0">
                          <a:effectLst/>
                        </a:rPr>
                        <a:t>No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1" u="none" strike="noStrike" dirty="0">
                          <a:effectLst/>
                        </a:rPr>
                        <a:t>63.79%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b="1" i="1" u="none" strike="noStrike" dirty="0">
                          <a:effectLst/>
                        </a:rPr>
                        <a:t>2.91%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1" u="none" strike="noStrike" dirty="0">
                          <a:effectLst/>
                        </a:rPr>
                        <a:t>66.70%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0.00 - 0.06 Hectares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13.43%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0.38%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13.81%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0.14 - 0.27 Hectares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16.58%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0.71%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17.29%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0.06 - 0.14 Hectares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13.79%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14.30%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0.27 - 1.3 Hectares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19.99%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1.31%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21.30%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 dirty="0">
                          <a:effectLst/>
                        </a:rPr>
                        <a:t>Yes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1" u="none" strike="noStrike" dirty="0">
                          <a:effectLst/>
                        </a:rPr>
                        <a:t>31.56%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b="1" i="1" u="none" strike="noStrike" dirty="0">
                          <a:effectLst/>
                        </a:rPr>
                        <a:t>1.74%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1" u="none" strike="noStrike" dirty="0">
                          <a:effectLst/>
                        </a:rPr>
                        <a:t>33.30%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0.00 - 0.06 Hectares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1.72%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0.02%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1.74%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0.14 - 0.27 Hectares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8.62%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0.50%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9.13%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0.06 - 0.14 Hectares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4.79%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0.26%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5.05%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0.27 - 1.3 Hectares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16.44%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0.95%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17.39%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1" u="none" strike="noStrike" dirty="0">
                          <a:effectLst/>
                        </a:rPr>
                        <a:t>Grand Total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1" u="none" strike="noStrike" dirty="0">
                          <a:effectLst/>
                        </a:rPr>
                        <a:t>95.36%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b="1" i="1" u="none" strike="noStrike" dirty="0">
                          <a:effectLst/>
                        </a:rPr>
                        <a:t>4.64%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1" u="none" strike="noStrike" dirty="0">
                          <a:effectLst/>
                        </a:rPr>
                        <a:t>100.00%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793175" y="2133600"/>
            <a:ext cx="5105400" cy="35275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7227" y="247471"/>
            <a:ext cx="71388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Intensification of Wheat Production </a:t>
            </a:r>
          </a:p>
          <a:p>
            <a:pPr algn="ctr"/>
            <a:r>
              <a:rPr lang="en-US" sz="2400" b="1" dirty="0"/>
              <a:t>(</a:t>
            </a:r>
            <a:r>
              <a:rPr lang="en-US" sz="2400" b="1" dirty="0" smtClean="0"/>
              <a:t>HH Scale Characterization)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5198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Intensification Metrics: </a:t>
            </a:r>
            <a:r>
              <a:rPr lang="en-US" sz="3600" b="1" dirty="0" smtClean="0"/>
              <a:t>SI </a:t>
            </a:r>
            <a:r>
              <a:rPr lang="en-US" sz="3600" b="1" dirty="0" smtClean="0"/>
              <a:t>index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Normalized index with weights based on the </a:t>
            </a:r>
            <a:r>
              <a:rPr lang="en-US" dirty="0"/>
              <a:t>first principal component, the linear combination capturing the greatest </a:t>
            </a:r>
            <a:r>
              <a:rPr lang="en-US" dirty="0" smtClean="0"/>
              <a:t>variation among </a:t>
            </a:r>
            <a:r>
              <a:rPr lang="en-US" dirty="0"/>
              <a:t>the set of </a:t>
            </a:r>
            <a:r>
              <a:rPr lang="en-US" dirty="0" smtClean="0"/>
              <a:t>variables:</a:t>
            </a:r>
          </a:p>
          <a:p>
            <a:pPr marL="0" indent="0">
              <a:buNone/>
            </a:pPr>
            <a:r>
              <a:rPr lang="en-US" dirty="0" smtClean="0"/>
              <a:t>	-input index</a:t>
            </a:r>
            <a:r>
              <a:rPr lang="en-US" dirty="0" smtClean="0"/>
              <a:t>* (</a:t>
            </a:r>
            <a:r>
              <a:rPr lang="en-US" sz="2400" dirty="0" smtClean="0"/>
              <a:t>imp. seed, org &amp; </a:t>
            </a:r>
            <a:r>
              <a:rPr lang="en-US" sz="2400" dirty="0" err="1" smtClean="0"/>
              <a:t>inorg</a:t>
            </a:r>
            <a:r>
              <a:rPr lang="en-US" sz="2400" dirty="0" smtClean="0"/>
              <a:t> </a:t>
            </a:r>
            <a:r>
              <a:rPr lang="en-US" sz="2400" dirty="0" err="1" smtClean="0"/>
              <a:t>fert</a:t>
            </a:r>
            <a:r>
              <a:rPr lang="en-US" sz="2400" dirty="0" smtClean="0"/>
              <a:t>, pesticide, extension…</a:t>
            </a:r>
            <a:r>
              <a:rPr lang="en-US" dirty="0" smtClean="0"/>
              <a:t>)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-land size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-head’s education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-[crop] farm land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-[crop] production share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-[crop] farm land share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-[crop] yield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wheat high input suitability aez 2009.jpg"/>
          <p:cNvPicPr>
            <a:picLocks noChangeAspect="1"/>
          </p:cNvPicPr>
          <p:nvPr/>
        </p:nvPicPr>
        <p:blipFill>
          <a:blip r:embed="rId2" cstate="print"/>
          <a:srcRect l="29975" t="27456" r="1615" b="1907"/>
          <a:stretch>
            <a:fillRect/>
          </a:stretch>
        </p:blipFill>
        <p:spPr bwMode="auto">
          <a:xfrm>
            <a:off x="1243584" y="146303"/>
            <a:ext cx="3145536" cy="3194029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 rot="16200000">
            <a:off x="-3244332" y="3244335"/>
            <a:ext cx="6858000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prstClr val="white"/>
                </a:solidFill>
              </a:rPr>
              <a:t>RAINFED WHEAT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934921" y="1293847"/>
            <a:ext cx="2968291" cy="369332"/>
          </a:xfrm>
          <a:prstGeom prst="rect">
            <a:avLst/>
          </a:prstGeom>
          <a:solidFill>
            <a:srgbClr val="9A9D1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1. Agro-climatic suitability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" name="Group 53"/>
          <p:cNvGrpSpPr/>
          <p:nvPr/>
        </p:nvGrpSpPr>
        <p:grpSpPr>
          <a:xfrm>
            <a:off x="5745199" y="1293599"/>
            <a:ext cx="3472010" cy="2339618"/>
            <a:chOff x="5745199" y="1293599"/>
            <a:chExt cx="3472010" cy="2339618"/>
          </a:xfrm>
        </p:grpSpPr>
        <p:pic>
          <p:nvPicPr>
            <p:cNvPr id="14" name="Content Placeholder 14" descr="t28.t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28387" y="1293599"/>
              <a:ext cx="2388822" cy="2339618"/>
            </a:xfrm>
            <a:prstGeom prst="rect">
              <a:avLst/>
            </a:prstGeom>
          </p:spPr>
        </p:pic>
        <p:sp>
          <p:nvSpPr>
            <p:cNvPr id="16" name="Right Arrow 15"/>
            <p:cNvSpPr/>
            <p:nvPr/>
          </p:nvSpPr>
          <p:spPr>
            <a:xfrm rot="1899671">
              <a:off x="7097927" y="1969281"/>
              <a:ext cx="504967" cy="382137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45199" y="2704524"/>
              <a:ext cx="1055097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b="1" dirty="0" smtClean="0">
                  <a:solidFill>
                    <a:prstClr val="black"/>
                  </a:solidFill>
                </a:rPr>
                <a:t>Recommended</a:t>
              </a:r>
            </a:p>
            <a:p>
              <a:pPr algn="r"/>
              <a:r>
                <a:rPr lang="en-US" sz="1050" b="1" dirty="0" smtClean="0">
                  <a:solidFill>
                    <a:prstClr val="black"/>
                  </a:solidFill>
                </a:rPr>
                <a:t>Fertilizer Rate</a:t>
              </a:r>
              <a:endParaRPr lang="en-US" sz="1050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55"/>
          <p:cNvGrpSpPr/>
          <p:nvPr/>
        </p:nvGrpSpPr>
        <p:grpSpPr>
          <a:xfrm>
            <a:off x="4537014" y="10389"/>
            <a:ext cx="4198777" cy="2950465"/>
            <a:chOff x="4537014" y="10389"/>
            <a:chExt cx="4198777" cy="2950465"/>
          </a:xfrm>
        </p:grpSpPr>
        <p:sp>
          <p:nvSpPr>
            <p:cNvPr id="17" name="TextBox 16"/>
            <p:cNvSpPr txBox="1"/>
            <p:nvPr/>
          </p:nvSpPr>
          <p:spPr>
            <a:xfrm>
              <a:off x="5153085" y="1921712"/>
              <a:ext cx="67839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>
                  <a:solidFill>
                    <a:prstClr val="black"/>
                  </a:solidFill>
                </a:rPr>
                <a:t>No </a:t>
              </a:r>
            </a:p>
            <a:p>
              <a:pPr algn="ctr"/>
              <a:r>
                <a:rPr lang="en-US" sz="1050" b="1" dirty="0" smtClean="0">
                  <a:solidFill>
                    <a:prstClr val="black"/>
                  </a:solidFill>
                </a:rPr>
                <a:t>Fertilizer</a:t>
              </a:r>
              <a:endParaRPr lang="en-US" sz="1050" b="1" dirty="0">
                <a:solidFill>
                  <a:prstClr val="black"/>
                </a:solidFill>
              </a:endParaRPr>
            </a:p>
          </p:txBody>
        </p:sp>
        <p:grpSp>
          <p:nvGrpSpPr>
            <p:cNvPr id="4" name="Group 54"/>
            <p:cNvGrpSpPr/>
            <p:nvPr/>
          </p:nvGrpSpPr>
          <p:grpSpPr>
            <a:xfrm>
              <a:off x="4537014" y="10389"/>
              <a:ext cx="4198777" cy="2950465"/>
              <a:chOff x="4573590" y="-280418"/>
              <a:chExt cx="4198777" cy="2950465"/>
            </a:xfrm>
          </p:grpSpPr>
          <p:sp>
            <p:nvSpPr>
              <p:cNvPr id="11" name="TextBox 10"/>
              <p:cNvSpPr txBox="1"/>
              <p:nvPr/>
            </p:nvSpPr>
            <p:spPr>
              <a:xfrm rot="16200000">
                <a:off x="3283023" y="1010149"/>
                <a:ext cx="2950465" cy="369332"/>
              </a:xfrm>
              <a:prstGeom prst="rect">
                <a:avLst/>
              </a:prstGeom>
              <a:solidFill>
                <a:srgbClr val="9A9D1F"/>
              </a:solidFill>
            </p:spPr>
            <p:txBody>
              <a:bodyPr wrap="square" rtlCol="0">
                <a:spAutoFit/>
              </a:bodyPr>
              <a:lstStyle/>
              <a:p>
                <a:pPr defTabSz="231775"/>
                <a:r>
                  <a:rPr lang="en-US" dirty="0" smtClean="0">
                    <a:solidFill>
                      <a:prstClr val="white"/>
                    </a:solidFill>
                  </a:rPr>
                  <a:t>2.	Yield responses to fertilizer    </a:t>
                </a:r>
                <a:endParaRPr 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" name="Group 52"/>
              <p:cNvGrpSpPr/>
              <p:nvPr/>
            </p:nvGrpSpPr>
            <p:grpSpPr>
              <a:xfrm>
                <a:off x="4943717" y="-217655"/>
                <a:ext cx="3828650" cy="2227109"/>
                <a:chOff x="4943717" y="-217655"/>
                <a:chExt cx="3828650" cy="2227109"/>
              </a:xfrm>
            </p:grpSpPr>
            <p:pic>
              <p:nvPicPr>
                <p:cNvPr id="7" name="Content Placeholder 15" descr="t29.tif"/>
                <p:cNvPicPr>
                  <a:picLocks noChangeAspect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4943717" y="-217655"/>
                  <a:ext cx="2273947" cy="2227109"/>
                </a:xfrm>
                <a:prstGeom prst="rect">
                  <a:avLst/>
                </a:prstGeom>
              </p:spPr>
            </p:pic>
            <p:pic>
              <p:nvPicPr>
                <p:cNvPr id="8" name="Picture 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b="37609"/>
                <a:stretch>
                  <a:fillRect/>
                </a:stretch>
              </p:blipFill>
              <p:spPr bwMode="auto">
                <a:xfrm>
                  <a:off x="7612721" y="102168"/>
                  <a:ext cx="654980" cy="10162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9" name="TextBox 18"/>
                <p:cNvSpPr txBox="1"/>
                <p:nvPr/>
              </p:nvSpPr>
              <p:spPr>
                <a:xfrm>
                  <a:off x="7520101" y="-124788"/>
                  <a:ext cx="1252266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 smtClean="0">
                      <a:solidFill>
                        <a:prstClr val="black"/>
                      </a:solidFill>
                    </a:rPr>
                    <a:t>Mean Yield (kg/ha)</a:t>
                  </a:r>
                  <a:endParaRPr lang="en-US" sz="105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7699154" y="484950"/>
                  <a:ext cx="434734" cy="2385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50" dirty="0" smtClean="0">
                      <a:solidFill>
                        <a:prstClr val="black"/>
                      </a:solidFill>
                    </a:rPr>
                    <a:t>4000</a:t>
                  </a:r>
                  <a:endParaRPr lang="en-US" sz="950" dirty="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15" name="Group 56"/>
          <p:cNvGrpSpPr/>
          <p:nvPr/>
        </p:nvGrpSpPr>
        <p:grpSpPr>
          <a:xfrm>
            <a:off x="368942" y="3429000"/>
            <a:ext cx="4137049" cy="3183341"/>
            <a:chOff x="368942" y="3429000"/>
            <a:chExt cx="4137049" cy="3183341"/>
          </a:xfrm>
        </p:grpSpPr>
        <p:sp>
          <p:nvSpPr>
            <p:cNvPr id="12" name="TextBox 11"/>
            <p:cNvSpPr txBox="1"/>
            <p:nvPr/>
          </p:nvSpPr>
          <p:spPr>
            <a:xfrm rot="16200000">
              <a:off x="-1014001" y="4811943"/>
              <a:ext cx="3135217" cy="369332"/>
            </a:xfrm>
            <a:prstGeom prst="rect">
              <a:avLst/>
            </a:prstGeom>
            <a:solidFill>
              <a:srgbClr val="9A9D1F"/>
            </a:solidFill>
          </p:spPr>
          <p:txBody>
            <a:bodyPr wrap="none" rtlCol="0">
              <a:spAutoFit/>
            </a:bodyPr>
            <a:lstStyle/>
            <a:p>
              <a:pPr defTabSz="231775"/>
              <a:r>
                <a:rPr lang="en-US" dirty="0" smtClean="0">
                  <a:solidFill>
                    <a:prstClr val="white"/>
                  </a:solidFill>
                </a:rPr>
                <a:t>3.	Modeling of farm-gate prices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13" name="Content Placeholder 6" descr="wh12_2_from_port.pn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4222" b="14937"/>
            <a:stretch>
              <a:fillRect/>
            </a:stretch>
          </p:blipFill>
          <p:spPr>
            <a:xfrm>
              <a:off x="1107102" y="3647362"/>
              <a:ext cx="1419945" cy="1412781"/>
            </a:xfrm>
            <a:prstGeom prst="rect">
              <a:avLst/>
            </a:prstGeom>
          </p:spPr>
        </p:pic>
        <p:pic>
          <p:nvPicPr>
            <p:cNvPr id="21" name="Content Placeholder 7" descr="wh12_2_from_capital.pn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6744" b="16391"/>
            <a:stretch>
              <a:fillRect/>
            </a:stretch>
          </p:blipFill>
          <p:spPr>
            <a:xfrm>
              <a:off x="1107127" y="5281685"/>
              <a:ext cx="1416589" cy="133065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52901" y="3429000"/>
              <a:ext cx="1130490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prstClr val="black"/>
                  </a:solidFill>
                </a:rPr>
                <a:t>Transport cost: </a:t>
              </a:r>
            </a:p>
            <a:p>
              <a:r>
                <a:rPr lang="en-US" sz="1050" dirty="0" smtClean="0">
                  <a:solidFill>
                    <a:prstClr val="black"/>
                  </a:solidFill>
                </a:rPr>
                <a:t>Port to</a:t>
              </a:r>
            </a:p>
            <a:p>
              <a:r>
                <a:rPr lang="en-US" sz="1050" dirty="0" smtClean="0">
                  <a:solidFill>
                    <a:prstClr val="black"/>
                  </a:solidFill>
                </a:rPr>
                <a:t>Farm-gate</a:t>
              </a:r>
              <a:endParaRPr lang="en-US" sz="1050" dirty="0">
                <a:solidFill>
                  <a:prstClr val="black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3115" y="4987121"/>
              <a:ext cx="1130490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prstClr val="black"/>
                  </a:solidFill>
                </a:rPr>
                <a:t>Transport cost: </a:t>
              </a:r>
              <a:r>
                <a:rPr lang="en-US" sz="1050" dirty="0" smtClean="0">
                  <a:solidFill>
                    <a:prstClr val="black"/>
                  </a:solidFill>
                </a:rPr>
                <a:t>Capital to </a:t>
              </a:r>
            </a:p>
            <a:p>
              <a:r>
                <a:rPr lang="en-US" sz="1050" dirty="0" smtClean="0">
                  <a:solidFill>
                    <a:prstClr val="black"/>
                  </a:solidFill>
                </a:rPr>
                <a:t>Farm-gate</a:t>
              </a:r>
              <a:endParaRPr lang="en-US" sz="1050" dirty="0">
                <a:solidFill>
                  <a:prstClr val="black"/>
                </a:solidFill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l="10447" t="3582" r="9328"/>
            <a:stretch>
              <a:fillRect/>
            </a:stretch>
          </p:blipFill>
          <p:spPr bwMode="auto">
            <a:xfrm>
              <a:off x="2837340" y="3773604"/>
              <a:ext cx="1502649" cy="1128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2461146" y="3429000"/>
              <a:ext cx="1130490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prstClr val="black"/>
                  </a:solidFill>
                </a:rPr>
                <a:t>Wheat farming enterprise data</a:t>
              </a:r>
              <a:endParaRPr lang="en-US" sz="1050" b="1" dirty="0">
                <a:solidFill>
                  <a:prstClr val="black"/>
                </a:solidFill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95220" y="5377219"/>
              <a:ext cx="2010771" cy="110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" name="TextBox 30"/>
            <p:cNvSpPr txBox="1"/>
            <p:nvPr/>
          </p:nvSpPr>
          <p:spPr>
            <a:xfrm>
              <a:off x="2436125" y="5000767"/>
              <a:ext cx="1617260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prstClr val="black"/>
                  </a:solidFill>
                </a:rPr>
                <a:t>International wheat and fertilizer prices</a:t>
              </a:r>
              <a:endParaRPr lang="en-US" sz="1050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Group 57"/>
          <p:cNvGrpSpPr/>
          <p:nvPr/>
        </p:nvGrpSpPr>
        <p:grpSpPr>
          <a:xfrm>
            <a:off x="4526090" y="3429000"/>
            <a:ext cx="4439044" cy="3154680"/>
            <a:chOff x="4587875" y="3429000"/>
            <a:chExt cx="4439044" cy="3154680"/>
          </a:xfrm>
        </p:grpSpPr>
        <p:sp>
          <p:nvSpPr>
            <p:cNvPr id="28" name="TextBox 27"/>
            <p:cNvSpPr txBox="1"/>
            <p:nvPr/>
          </p:nvSpPr>
          <p:spPr>
            <a:xfrm rot="16200000">
              <a:off x="3195201" y="4821674"/>
              <a:ext cx="3154680" cy="369332"/>
            </a:xfrm>
            <a:prstGeom prst="rect">
              <a:avLst/>
            </a:prstGeom>
            <a:solidFill>
              <a:srgbClr val="9A9D1F"/>
            </a:solidFill>
          </p:spPr>
          <p:txBody>
            <a:bodyPr wrap="square" rtlCol="0">
              <a:spAutoFit/>
            </a:bodyPr>
            <a:lstStyle/>
            <a:p>
              <a:pPr defTabSz="231775"/>
              <a:r>
                <a:rPr lang="en-US" dirty="0" smtClean="0">
                  <a:solidFill>
                    <a:prstClr val="white"/>
                  </a:solidFill>
                </a:rPr>
                <a:t>4.	Profitability analysis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25" name="Group 50"/>
            <p:cNvGrpSpPr/>
            <p:nvPr/>
          </p:nvGrpSpPr>
          <p:grpSpPr>
            <a:xfrm>
              <a:off x="5024695" y="3444398"/>
              <a:ext cx="4002224" cy="3076904"/>
              <a:chOff x="5024695" y="3444398"/>
              <a:chExt cx="4002224" cy="3076904"/>
            </a:xfrm>
          </p:grpSpPr>
          <p:pic>
            <p:nvPicPr>
              <p:cNvPr id="34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t="2918" r="35921" b="28095"/>
              <a:stretch>
                <a:fillRect/>
              </a:stretch>
            </p:blipFill>
            <p:spPr bwMode="auto">
              <a:xfrm>
                <a:off x="5024695" y="3444398"/>
                <a:ext cx="4002224" cy="2846674"/>
              </a:xfrm>
              <a:prstGeom prst="rect">
                <a:avLst/>
              </a:prstGeom>
              <a:noFill/>
              <a:ln w="9525">
                <a:solidFill>
                  <a:schemeClr val="accent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7257638" y="5782638"/>
                <a:ext cx="880369" cy="73866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solidFill>
                      <a:prstClr val="black"/>
                    </a:solidFill>
                  </a:rPr>
                  <a:t>Profitability </a:t>
                </a:r>
              </a:p>
              <a:p>
                <a:r>
                  <a:rPr lang="en-US" sz="1050" b="1" dirty="0" smtClean="0">
                    <a:solidFill>
                      <a:prstClr val="black"/>
                    </a:solidFill>
                  </a:rPr>
                  <a:t>Sensitivity </a:t>
                </a:r>
              </a:p>
              <a:p>
                <a:r>
                  <a:rPr lang="en-US" sz="1050" b="1" dirty="0" smtClean="0">
                    <a:solidFill>
                      <a:prstClr val="black"/>
                    </a:solidFill>
                  </a:rPr>
                  <a:t>Analysis</a:t>
                </a:r>
              </a:p>
              <a:p>
                <a:r>
                  <a:rPr lang="en-US" sz="1050" b="1" dirty="0" smtClean="0">
                    <a:solidFill>
                      <a:prstClr val="black"/>
                    </a:solidFill>
                  </a:rPr>
                  <a:t>Tool (Excel)</a:t>
                </a:r>
                <a:endParaRPr lang="en-US" sz="1050" b="1" dirty="0">
                  <a:solidFill>
                    <a:prstClr val="black"/>
                  </a:solidFill>
                </a:endParaRPr>
              </a:p>
            </p:txBody>
          </p:sp>
        </p:grpSp>
      </p:grpSp>
      <p:pic>
        <p:nvPicPr>
          <p:cNvPr id="39" name="Picture 1" descr="wheat high input suitability aez 2009.jpg"/>
          <p:cNvPicPr>
            <a:picLocks noChangeAspect="1"/>
          </p:cNvPicPr>
          <p:nvPr/>
        </p:nvPicPr>
        <p:blipFill>
          <a:blip r:embed="rId2" cstate="print"/>
          <a:srcRect l="8130" t="67569" r="69868" b="1428"/>
          <a:stretch>
            <a:fillRect/>
          </a:stretch>
        </p:blipFill>
        <p:spPr bwMode="auto">
          <a:xfrm>
            <a:off x="731520" y="1511808"/>
            <a:ext cx="1099794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26" name="Group 49"/>
          <p:cNvGrpSpPr/>
          <p:nvPr/>
        </p:nvGrpSpPr>
        <p:grpSpPr>
          <a:xfrm>
            <a:off x="5412292" y="664084"/>
            <a:ext cx="3109916" cy="2333625"/>
            <a:chOff x="5691183" y="1590676"/>
            <a:chExt cx="3109916" cy="2333625"/>
          </a:xfrm>
        </p:grpSpPr>
        <p:sp>
          <p:nvSpPr>
            <p:cNvPr id="41" name="Rectangle 40"/>
            <p:cNvSpPr/>
            <p:nvPr/>
          </p:nvSpPr>
          <p:spPr>
            <a:xfrm>
              <a:off x="5705472" y="1590676"/>
              <a:ext cx="3095627" cy="23336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29" name="Group 48"/>
            <p:cNvGrpSpPr/>
            <p:nvPr/>
          </p:nvGrpSpPr>
          <p:grpSpPr>
            <a:xfrm>
              <a:off x="5691183" y="1643063"/>
              <a:ext cx="3106087" cy="2234744"/>
              <a:chOff x="5691183" y="1643063"/>
              <a:chExt cx="3106087" cy="2234744"/>
            </a:xfrm>
          </p:grpSpPr>
          <p:pic>
            <p:nvPicPr>
              <p:cNvPr id="40" name="Picture 39" descr="cumulative_eth_ken.png"/>
              <p:cNvPicPr>
                <a:picLocks noChangeAspect="1"/>
              </p:cNvPicPr>
              <p:nvPr/>
            </p:nvPicPr>
            <p:blipFill>
              <a:blip r:embed="rId11" cstate="print"/>
              <a:srcRect l="7435" t="6149"/>
              <a:stretch>
                <a:fillRect/>
              </a:stretch>
            </p:blipFill>
            <p:spPr>
              <a:xfrm>
                <a:off x="5967413" y="1826419"/>
                <a:ext cx="2829857" cy="1842230"/>
              </a:xfrm>
              <a:prstGeom prst="rect">
                <a:avLst/>
              </a:prstGeom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6248400" y="1643063"/>
                <a:ext cx="2328869" cy="220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000"/>
                  </a:lnSpc>
                </a:pPr>
                <a:r>
                  <a:rPr lang="en-US" sz="800" b="1" dirty="0" smtClean="0">
                    <a:solidFill>
                      <a:prstClr val="black"/>
                    </a:solidFill>
                  </a:rPr>
                  <a:t>Variety: </a:t>
                </a:r>
                <a:r>
                  <a:rPr lang="en-US" sz="800" b="1" dirty="0" err="1" smtClean="0">
                    <a:solidFill>
                      <a:prstClr val="black"/>
                    </a:solidFill>
                  </a:rPr>
                  <a:t>Digelu</a:t>
                </a:r>
                <a:r>
                  <a:rPr lang="en-US" sz="800" b="1" dirty="0" smtClean="0">
                    <a:solidFill>
                      <a:prstClr val="black"/>
                    </a:solidFill>
                  </a:rPr>
                  <a:t>                                   Variety:  </a:t>
                </a:r>
                <a:r>
                  <a:rPr lang="en-US" sz="800" b="1" dirty="0" err="1" smtClean="0">
                    <a:solidFill>
                      <a:prstClr val="black"/>
                    </a:solidFill>
                  </a:rPr>
                  <a:t>Veery</a:t>
                </a:r>
                <a:endParaRPr lang="en-US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691183" y="1995487"/>
                <a:ext cx="323165" cy="1457325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r>
                  <a:rPr lang="en-US" sz="900" b="1" dirty="0" smtClean="0">
                    <a:solidFill>
                      <a:prstClr val="black"/>
                    </a:solidFill>
                  </a:rPr>
                  <a:t>Kenya                        Ethiopia</a:t>
                </a:r>
                <a:endParaRPr lang="en-US" sz="9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496050" y="3662363"/>
                <a:ext cx="18389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solidFill>
                      <a:prstClr val="black"/>
                    </a:solidFill>
                  </a:rPr>
                  <a:t>Yield                                                       </a:t>
                </a:r>
                <a:r>
                  <a:rPr lang="en-US" sz="800" b="1" dirty="0" err="1" smtClean="0">
                    <a:solidFill>
                      <a:prstClr val="black"/>
                    </a:solidFill>
                  </a:rPr>
                  <a:t>Yield</a:t>
                </a:r>
                <a:endParaRPr lang="en-US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248398" y="1938336"/>
                <a:ext cx="46839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solidFill>
                      <a:prstClr val="black"/>
                    </a:solidFill>
                  </a:rPr>
                  <a:t>No </a:t>
                </a:r>
                <a:r>
                  <a:rPr lang="en-US" sz="700" dirty="0" err="1" smtClean="0">
                    <a:solidFill>
                      <a:prstClr val="black"/>
                    </a:solidFill>
                  </a:rPr>
                  <a:t>fert</a:t>
                </a:r>
                <a:r>
                  <a:rPr lang="en-US" sz="700" dirty="0" smtClean="0">
                    <a:solidFill>
                      <a:prstClr val="black"/>
                    </a:solidFill>
                  </a:rPr>
                  <a:t>.</a:t>
                </a:r>
                <a:endParaRPr lang="en-US" sz="7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619867" y="2143121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700" dirty="0" smtClean="0">
                    <a:solidFill>
                      <a:prstClr val="black"/>
                    </a:solidFill>
                  </a:rPr>
                  <a:t>100% </a:t>
                </a:r>
              </a:p>
              <a:p>
                <a:pPr algn="r"/>
                <a:r>
                  <a:rPr lang="en-US" sz="700" dirty="0" smtClean="0">
                    <a:solidFill>
                      <a:prstClr val="black"/>
                    </a:solidFill>
                  </a:rPr>
                  <a:t>Rec. </a:t>
                </a:r>
                <a:r>
                  <a:rPr lang="en-US" sz="700" dirty="0" err="1" smtClean="0">
                    <a:solidFill>
                      <a:prstClr val="black"/>
                    </a:solidFill>
                  </a:rPr>
                  <a:t>Fert</a:t>
                </a:r>
                <a:r>
                  <a:rPr lang="en-US" sz="700" dirty="0" smtClean="0">
                    <a:solidFill>
                      <a:prstClr val="black"/>
                    </a:solidFill>
                  </a:rPr>
                  <a:t>.</a:t>
                </a:r>
                <a:endParaRPr lang="en-US" sz="7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658098" y="2967036"/>
                <a:ext cx="46839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solidFill>
                      <a:prstClr val="black"/>
                    </a:solidFill>
                  </a:rPr>
                  <a:t>No </a:t>
                </a:r>
                <a:r>
                  <a:rPr lang="en-US" sz="700" dirty="0" err="1" smtClean="0">
                    <a:solidFill>
                      <a:prstClr val="black"/>
                    </a:solidFill>
                  </a:rPr>
                  <a:t>fert</a:t>
                </a:r>
                <a:r>
                  <a:rPr lang="en-US" sz="700" dirty="0" smtClean="0">
                    <a:solidFill>
                      <a:prstClr val="black"/>
                    </a:solidFill>
                  </a:rPr>
                  <a:t>.</a:t>
                </a:r>
                <a:endParaRPr lang="en-US" sz="7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152446" y="314324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700" dirty="0" smtClean="0">
                    <a:solidFill>
                      <a:prstClr val="black"/>
                    </a:solidFill>
                  </a:rPr>
                  <a:t>100% </a:t>
                </a:r>
              </a:p>
              <a:p>
                <a:pPr algn="r"/>
                <a:r>
                  <a:rPr lang="en-US" sz="700" dirty="0" smtClean="0">
                    <a:solidFill>
                      <a:prstClr val="black"/>
                    </a:solidFill>
                  </a:rPr>
                  <a:t>Rec. </a:t>
                </a:r>
                <a:r>
                  <a:rPr lang="en-US" sz="700" dirty="0" err="1" smtClean="0">
                    <a:solidFill>
                      <a:prstClr val="black"/>
                    </a:solidFill>
                  </a:rPr>
                  <a:t>Fert</a:t>
                </a:r>
                <a:r>
                  <a:rPr lang="en-US" sz="700" dirty="0" smtClean="0">
                    <a:solidFill>
                      <a:prstClr val="black"/>
                    </a:solidFill>
                  </a:rPr>
                  <a:t>.</a:t>
                </a:r>
                <a:endParaRPr lang="en-US" sz="700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0" name="Group 59"/>
          <p:cNvGrpSpPr/>
          <p:nvPr/>
        </p:nvGrpSpPr>
        <p:grpSpPr>
          <a:xfrm>
            <a:off x="4941186" y="4191001"/>
            <a:ext cx="4165602" cy="2602742"/>
            <a:chOff x="4985865" y="4236329"/>
            <a:chExt cx="4165602" cy="2602742"/>
          </a:xfrm>
        </p:grpSpPr>
        <p:sp>
          <p:nvSpPr>
            <p:cNvPr id="37" name="TextBox 36"/>
            <p:cNvSpPr txBox="1"/>
            <p:nvPr/>
          </p:nvSpPr>
          <p:spPr>
            <a:xfrm>
              <a:off x="5610231" y="6585155"/>
              <a:ext cx="30435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b="1" dirty="0" smtClean="0">
                  <a:solidFill>
                    <a:prstClr val="black"/>
                  </a:solidFill>
                </a:rPr>
                <a:t>Net Economic Return and  Potential Production</a:t>
              </a:r>
              <a:endParaRPr lang="en-US" sz="1050" b="1" dirty="0">
                <a:solidFill>
                  <a:prstClr val="black"/>
                </a:solidFill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985865" y="4236329"/>
              <a:ext cx="4165602" cy="23550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  <a:effectLst/>
          </p:spPr>
        </p:pic>
      </p:grpSp>
      <p:sp>
        <p:nvSpPr>
          <p:cNvPr id="49" name="TextBox 48"/>
          <p:cNvSpPr txBox="1"/>
          <p:nvPr/>
        </p:nvSpPr>
        <p:spPr>
          <a:xfrm>
            <a:off x="368643" y="6599651"/>
            <a:ext cx="4158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prstClr val="black"/>
                </a:solidFill>
              </a:rPr>
              <a:t>Source: CIMMYT – HarvestChoice “Wheat Potential for Africa “ (2011)</a:t>
            </a:r>
            <a:endParaRPr lang="en-US" sz="11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93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Some Key M&amp;E Activities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458200" cy="53340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lvl="0"/>
            <a:r>
              <a:rPr lang="en-US" sz="4400" b="1" dirty="0" smtClean="0"/>
              <a:t>Stratification of farming </a:t>
            </a:r>
            <a:r>
              <a:rPr lang="en-US" sz="4400" b="1" dirty="0"/>
              <a:t>systems:</a:t>
            </a:r>
            <a:r>
              <a:rPr lang="en-US" sz="4400" dirty="0"/>
              <a:t> R</a:t>
            </a:r>
            <a:r>
              <a:rPr lang="en-US" sz="4400" dirty="0" smtClean="0"/>
              <a:t>elies </a:t>
            </a:r>
            <a:r>
              <a:rPr lang="en-US" sz="4400" dirty="0"/>
              <a:t>on the fusion </a:t>
            </a:r>
            <a:r>
              <a:rPr lang="en-US" sz="4400" dirty="0" smtClean="0"/>
              <a:t>of </a:t>
            </a:r>
            <a:r>
              <a:rPr lang="en-US" sz="4400" dirty="0"/>
              <a:t>spatially-explicit </a:t>
            </a:r>
            <a:r>
              <a:rPr lang="en-US" sz="4400" dirty="0" smtClean="0"/>
              <a:t>agricultural production, environmental, </a:t>
            </a:r>
            <a:r>
              <a:rPr lang="en-US" sz="4400" dirty="0"/>
              <a:t>and farm/household </a:t>
            </a:r>
            <a:r>
              <a:rPr lang="en-US" sz="4400" dirty="0" smtClean="0"/>
              <a:t>data, </a:t>
            </a:r>
            <a:r>
              <a:rPr lang="en-US" sz="4400" dirty="0" smtClean="0"/>
              <a:t>and hypotheses on SI evolution and impact pathways (linked to site selection &amp; sampling design)</a:t>
            </a:r>
          </a:p>
          <a:p>
            <a:pPr lvl="0"/>
            <a:r>
              <a:rPr lang="en-US" sz="4400" b="1" dirty="0" smtClean="0"/>
              <a:t>Map planned interventions into indicators: </a:t>
            </a:r>
            <a:endParaRPr lang="en-US" sz="4400" b="1" dirty="0" smtClean="0"/>
          </a:p>
          <a:p>
            <a:pPr lvl="0"/>
            <a:r>
              <a:rPr lang="en-US" sz="4400" b="1" dirty="0" smtClean="0"/>
              <a:t>Design &amp; Conduct of Surveys: </a:t>
            </a:r>
            <a:r>
              <a:rPr lang="en-US" sz="4400" dirty="0" smtClean="0"/>
              <a:t>To provide periodic, robust estimates of agreed indicators for target populations in </a:t>
            </a:r>
            <a:r>
              <a:rPr lang="en-US" sz="4400" dirty="0" err="1" smtClean="0"/>
              <a:t>PZoI</a:t>
            </a:r>
            <a:r>
              <a:rPr lang="en-US" sz="4400" dirty="0" smtClean="0"/>
              <a:t> (and satisfy other analytical data needs)</a:t>
            </a:r>
            <a:endParaRPr lang="en-US" sz="4400" dirty="0"/>
          </a:p>
          <a:p>
            <a:pPr lvl="0"/>
            <a:r>
              <a:rPr lang="en-US" sz="4400" b="1" dirty="0" smtClean="0"/>
              <a:t>Maintaining a </a:t>
            </a:r>
            <a:r>
              <a:rPr lang="en-US" sz="4400" b="1" dirty="0" smtClean="0"/>
              <a:t>Technology/Intervention Inventory</a:t>
            </a:r>
            <a:r>
              <a:rPr lang="en-US" sz="4400" b="1" dirty="0"/>
              <a:t>: </a:t>
            </a:r>
            <a:r>
              <a:rPr lang="en-US" sz="4400" dirty="0"/>
              <a:t>A characterized inventory of the </a:t>
            </a:r>
            <a:r>
              <a:rPr lang="en-US" sz="4400" dirty="0" smtClean="0"/>
              <a:t>farming </a:t>
            </a:r>
            <a:r>
              <a:rPr lang="en-US" sz="4400" dirty="0"/>
              <a:t>system </a:t>
            </a:r>
            <a:r>
              <a:rPr lang="en-US" sz="4400" dirty="0" smtClean="0"/>
              <a:t>components whose </a:t>
            </a:r>
            <a:r>
              <a:rPr lang="en-US" sz="4400" dirty="0" smtClean="0"/>
              <a:t>integration, adoption </a:t>
            </a:r>
            <a:r>
              <a:rPr lang="en-US" sz="4400" dirty="0"/>
              <a:t>and </a:t>
            </a:r>
            <a:r>
              <a:rPr lang="en-US" sz="4400" dirty="0" smtClean="0"/>
              <a:t>impact </a:t>
            </a:r>
            <a:r>
              <a:rPr lang="en-US" sz="4400" dirty="0" smtClean="0"/>
              <a:t>is being evaluated. Includes characterization of spillover </a:t>
            </a:r>
            <a:r>
              <a:rPr lang="en-US" sz="4400" dirty="0" smtClean="0"/>
              <a:t>potential.</a:t>
            </a:r>
            <a:endParaRPr lang="en-US" sz="4400" dirty="0"/>
          </a:p>
          <a:p>
            <a:pPr lvl="0"/>
            <a:r>
              <a:rPr lang="en-US" sz="4400" b="1" dirty="0" smtClean="0"/>
              <a:t>Establishing a </a:t>
            </a:r>
            <a:r>
              <a:rPr lang="en-US" sz="4400" b="1" dirty="0" smtClean="0"/>
              <a:t>Linked System of Models: </a:t>
            </a:r>
            <a:r>
              <a:rPr lang="en-US" sz="4400" dirty="0" smtClean="0"/>
              <a:t>To support M&amp;E reporting cycle</a:t>
            </a:r>
            <a:r>
              <a:rPr lang="en-US" sz="4400" b="1" dirty="0" smtClean="0"/>
              <a:t> </a:t>
            </a:r>
            <a:r>
              <a:rPr lang="en-US" sz="4400" dirty="0" smtClean="0"/>
              <a:t>(up/out-scaling and projections with </a:t>
            </a:r>
            <a:r>
              <a:rPr lang="en-US" sz="4400" dirty="0" smtClean="0"/>
              <a:t>and w/o </a:t>
            </a:r>
            <a:r>
              <a:rPr lang="en-US" sz="4400" dirty="0" smtClean="0"/>
              <a:t>SI interventions),  of output, outcome and impact indicators </a:t>
            </a:r>
            <a:endParaRPr lang="en-US" sz="4400" dirty="0"/>
          </a:p>
          <a:p>
            <a:pPr lvl="0"/>
            <a:r>
              <a:rPr lang="en-US" sz="4400" b="1" dirty="0" smtClean="0"/>
              <a:t>Attribution </a:t>
            </a:r>
            <a:r>
              <a:rPr lang="en-US" sz="4400" b="1" dirty="0"/>
              <a:t>assessment: </a:t>
            </a:r>
            <a:r>
              <a:rPr lang="en-US" sz="4400" dirty="0" smtClean="0"/>
              <a:t>Beyond </a:t>
            </a:r>
            <a:r>
              <a:rPr lang="en-US" sz="4400" dirty="0" smtClean="0"/>
              <a:t>monitoring and modeling </a:t>
            </a:r>
            <a:r>
              <a:rPr lang="en-US" sz="4400" dirty="0"/>
              <a:t>change in indicators is the need (with additional information/assumptions) to </a:t>
            </a:r>
            <a:r>
              <a:rPr lang="en-US" sz="4400" dirty="0" smtClean="0"/>
              <a:t>attribute </a:t>
            </a:r>
            <a:r>
              <a:rPr lang="en-US" sz="4400" dirty="0"/>
              <a:t>changes to </a:t>
            </a:r>
            <a:r>
              <a:rPr lang="en-US" sz="4400" dirty="0" smtClean="0"/>
              <a:t>the extent required by donors </a:t>
            </a:r>
            <a:r>
              <a:rPr lang="en-US" sz="4400" dirty="0" smtClean="0"/>
              <a:t>(ex post studies?)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18759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M&amp;E Implementation Strategy (to date)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820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Establish Core </a:t>
            </a:r>
            <a:r>
              <a:rPr lang="en-US" b="1" dirty="0" err="1" smtClean="0"/>
              <a:t>FtF</a:t>
            </a:r>
            <a:r>
              <a:rPr lang="en-US" b="1" dirty="0" smtClean="0"/>
              <a:t> Monitoring Obligations: </a:t>
            </a:r>
            <a:r>
              <a:rPr lang="en-US" dirty="0" smtClean="0"/>
              <a:t>Primarily with USAID Washington (e.g., agree required core indicators and reporting timelines)</a:t>
            </a:r>
          </a:p>
          <a:p>
            <a:r>
              <a:rPr lang="en-US" b="1" dirty="0" smtClean="0"/>
              <a:t>Recruit M&amp;E </a:t>
            </a:r>
            <a:r>
              <a:rPr lang="en-US" b="1" dirty="0"/>
              <a:t>Coordinator: </a:t>
            </a:r>
            <a:r>
              <a:rPr lang="en-US" dirty="0"/>
              <a:t>IFPRI to recruit SI M&amp;E Coordinator (Senior International Research </a:t>
            </a:r>
            <a:r>
              <a:rPr lang="en-US" dirty="0" smtClean="0"/>
              <a:t>position) </a:t>
            </a:r>
            <a:r>
              <a:rPr lang="en-US" dirty="0"/>
              <a:t>with </a:t>
            </a:r>
            <a:r>
              <a:rPr lang="en-US" dirty="0" smtClean="0"/>
              <a:t>support staff in </a:t>
            </a:r>
            <a:r>
              <a:rPr lang="en-US" dirty="0"/>
              <a:t>addition to DC-based team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Establish M&amp;E </a:t>
            </a:r>
            <a:r>
              <a:rPr lang="en-US" b="1" dirty="0" smtClean="0"/>
              <a:t>Implementation </a:t>
            </a:r>
            <a:r>
              <a:rPr lang="en-US" b="1" dirty="0" smtClean="0"/>
              <a:t>Community</a:t>
            </a:r>
            <a:r>
              <a:rPr lang="en-US" b="1" dirty="0" smtClean="0"/>
              <a:t>:</a:t>
            </a:r>
            <a:r>
              <a:rPr lang="en-US" dirty="0" smtClean="0"/>
              <a:t> To </a:t>
            </a:r>
            <a:r>
              <a:rPr lang="en-US" dirty="0" smtClean="0"/>
              <a:t>contribute to and </a:t>
            </a:r>
            <a:r>
              <a:rPr lang="en-US" dirty="0" smtClean="0"/>
              <a:t>finalize </a:t>
            </a:r>
            <a:r>
              <a:rPr lang="en-US" dirty="0" smtClean="0"/>
              <a:t>project M&amp;E design, as well as guide, participate in </a:t>
            </a:r>
            <a:r>
              <a:rPr lang="en-US" dirty="0"/>
              <a:t>and </a:t>
            </a:r>
            <a:r>
              <a:rPr lang="en-US" dirty="0" smtClean="0"/>
              <a:t>review M&amp;E </a:t>
            </a:r>
            <a:r>
              <a:rPr lang="en-US" dirty="0"/>
              <a:t>work plans and </a:t>
            </a:r>
            <a:r>
              <a:rPr lang="en-US" dirty="0" smtClean="0"/>
              <a:t>deliverables (composition, e.g., M&amp;E specialist/liaison </a:t>
            </a:r>
            <a:r>
              <a:rPr lang="en-US" dirty="0"/>
              <a:t>from </a:t>
            </a:r>
            <a:r>
              <a:rPr lang="en-US" dirty="0" smtClean="0"/>
              <a:t>involved CG centers, donor and national and regional partners).</a:t>
            </a:r>
            <a:endParaRPr lang="en-US" dirty="0"/>
          </a:p>
          <a:p>
            <a:r>
              <a:rPr lang="en-US" b="1" dirty="0"/>
              <a:t>M&amp;E </a:t>
            </a:r>
            <a:r>
              <a:rPr lang="en-US" b="1" dirty="0" smtClean="0"/>
              <a:t>Open-Access, Web-Based Platform: </a:t>
            </a:r>
            <a:r>
              <a:rPr lang="en-US" dirty="0"/>
              <a:t>To host and make accessible SI </a:t>
            </a:r>
            <a:r>
              <a:rPr lang="en-US" dirty="0" smtClean="0"/>
              <a:t>M&amp;E plans, documents, and annual </a:t>
            </a:r>
            <a:r>
              <a:rPr lang="en-US" dirty="0"/>
              <a:t>reports, </a:t>
            </a:r>
            <a:r>
              <a:rPr lang="en-US" dirty="0" smtClean="0"/>
              <a:t>as well as background </a:t>
            </a:r>
            <a:r>
              <a:rPr lang="en-US" dirty="0"/>
              <a:t>publications, </a:t>
            </a:r>
            <a:r>
              <a:rPr lang="en-US" dirty="0" smtClean="0"/>
              <a:t>underlying datasets </a:t>
            </a:r>
            <a:r>
              <a:rPr lang="en-US" dirty="0" smtClean="0"/>
              <a:t>and analytical </a:t>
            </a:r>
            <a:r>
              <a:rPr lang="en-US" dirty="0"/>
              <a:t>tools</a:t>
            </a:r>
            <a:r>
              <a:rPr lang="en-US" dirty="0" smtClean="0"/>
              <a:t>. Promote and apply standards for farming system, technology and impact characterization.</a:t>
            </a:r>
            <a:endParaRPr lang="en-US" dirty="0"/>
          </a:p>
          <a:p>
            <a:r>
              <a:rPr lang="en-US" b="1" dirty="0"/>
              <a:t>Annual M&amp;E Technical Meeting: </a:t>
            </a:r>
            <a:r>
              <a:rPr lang="en-US" dirty="0" smtClean="0"/>
              <a:t>Likely aligned with proposed Project-wide Annual meeting (Need for cross-site planning and review meetings?)</a:t>
            </a:r>
          </a:p>
        </p:txBody>
      </p:sp>
    </p:spTree>
    <p:extLst>
      <p:ext uri="{BB962C8B-B14F-4D97-AF65-F5344CB8AC3E}">
        <p14:creationId xmlns:p14="http://schemas.microsoft.com/office/powerpoint/2010/main" val="255014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838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  <p:cxnSp>
        <p:nvCxnSpPr>
          <p:cNvPr id="27" name="Straight Connector 26"/>
          <p:cNvCxnSpPr>
            <a:cxnSpLocks noChangeShapeType="1"/>
          </p:cNvCxnSpPr>
          <p:nvPr/>
        </p:nvCxnSpPr>
        <p:spPr bwMode="auto">
          <a:xfrm>
            <a:off x="444500" y="4968875"/>
            <a:ext cx="8020050" cy="1588"/>
          </a:xfrm>
          <a:prstGeom prst="line">
            <a:avLst/>
          </a:prstGeom>
          <a:noFill/>
          <a:ln w="57150">
            <a:solidFill>
              <a:srgbClr val="106854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0" name="TextBox 35"/>
          <p:cNvSpPr txBox="1">
            <a:spLocks noChangeArrowheads="1"/>
          </p:cNvSpPr>
          <p:nvPr/>
        </p:nvSpPr>
        <p:spPr bwMode="auto">
          <a:xfrm>
            <a:off x="3057525" y="5589588"/>
            <a:ext cx="1011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ea typeface="MS PGothic" pitchFamily="34" charset="-128"/>
              </a:rPr>
              <a:t>3-9 Months</a:t>
            </a:r>
          </a:p>
        </p:txBody>
      </p:sp>
      <p:cxnSp>
        <p:nvCxnSpPr>
          <p:cNvPr id="30" name="Straight Connector 29"/>
          <p:cNvCxnSpPr>
            <a:cxnSpLocks noChangeShapeType="1"/>
          </p:cNvCxnSpPr>
          <p:nvPr/>
        </p:nvCxnSpPr>
        <p:spPr bwMode="auto">
          <a:xfrm rot="5400000">
            <a:off x="3412332" y="5133181"/>
            <a:ext cx="304800" cy="1587"/>
          </a:xfrm>
          <a:prstGeom prst="line">
            <a:avLst/>
          </a:prstGeom>
          <a:noFill/>
          <a:ln w="57150">
            <a:solidFill>
              <a:srgbClr val="106854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2" name="TextBox 40"/>
          <p:cNvSpPr txBox="1">
            <a:spLocks noChangeArrowheads="1"/>
          </p:cNvSpPr>
          <p:nvPr/>
        </p:nvSpPr>
        <p:spPr bwMode="auto">
          <a:xfrm>
            <a:off x="5770563" y="5589588"/>
            <a:ext cx="10239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ea typeface="MS PGothic" pitchFamily="34" charset="-128"/>
              </a:rPr>
              <a:t>9-12 Months</a:t>
            </a:r>
          </a:p>
        </p:txBody>
      </p:sp>
      <p:cxnSp>
        <p:nvCxnSpPr>
          <p:cNvPr id="32" name="Straight Connector 31"/>
          <p:cNvCxnSpPr>
            <a:cxnSpLocks noChangeShapeType="1"/>
          </p:cNvCxnSpPr>
          <p:nvPr/>
        </p:nvCxnSpPr>
        <p:spPr bwMode="auto">
          <a:xfrm>
            <a:off x="6281738" y="4948238"/>
            <a:ext cx="0" cy="357187"/>
          </a:xfrm>
          <a:prstGeom prst="line">
            <a:avLst/>
          </a:prstGeom>
          <a:noFill/>
          <a:ln w="57150">
            <a:solidFill>
              <a:srgbClr val="106854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30" name="TextBox 40"/>
          <p:cNvSpPr txBox="1">
            <a:spLocks noChangeArrowheads="1"/>
          </p:cNvSpPr>
          <p:nvPr/>
        </p:nvSpPr>
        <p:spPr bwMode="auto">
          <a:xfrm>
            <a:off x="1171575" y="436563"/>
            <a:ext cx="6677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dirty="0" smtClean="0">
                <a:solidFill>
                  <a:srgbClr val="000000"/>
                </a:solidFill>
                <a:latin typeface="Arial"/>
                <a:ea typeface="ＭＳ Ｐゴシック" pitchFamily="34" charset="-128"/>
                <a:cs typeface="Times New Roman" pitchFamily="18" charset="0"/>
              </a:rPr>
              <a:t>Year 1 Timeline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34988" y="4948238"/>
            <a:ext cx="91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smtClean="0">
                <a:solidFill>
                  <a:srgbClr val="008000"/>
                </a:solidFill>
                <a:latin typeface="Zapf Dingbats" pitchFamily="-107" charset="2"/>
                <a:ea typeface="MS PGothic" pitchFamily="34" charset="-128"/>
              </a:rPr>
              <a:t>✔</a:t>
            </a:r>
            <a:endParaRPr lang="en-US" sz="3600" smtClean="0">
              <a:solidFill>
                <a:srgbClr val="008000"/>
              </a:solidFill>
              <a:ea typeface="MS PGothic" pitchFamily="34" charset="-128"/>
            </a:endParaRPr>
          </a:p>
        </p:txBody>
      </p:sp>
      <p:sp>
        <p:nvSpPr>
          <p:cNvPr id="4106" name="TextBox 35"/>
          <p:cNvSpPr txBox="1">
            <a:spLocks noChangeArrowheads="1"/>
          </p:cNvSpPr>
          <p:nvPr/>
        </p:nvSpPr>
        <p:spPr bwMode="auto">
          <a:xfrm>
            <a:off x="444500" y="5589588"/>
            <a:ext cx="1011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ea typeface="MS PGothic" pitchFamily="34" charset="-128"/>
              </a:rPr>
              <a:t>1-3 Months</a:t>
            </a:r>
          </a:p>
        </p:txBody>
      </p:sp>
      <p:sp>
        <p:nvSpPr>
          <p:cNvPr id="4107" name="TextBox 4"/>
          <p:cNvSpPr txBox="1">
            <a:spLocks noChangeArrowheads="1"/>
          </p:cNvSpPr>
          <p:nvPr/>
        </p:nvSpPr>
        <p:spPr bwMode="auto">
          <a:xfrm>
            <a:off x="214313" y="1839913"/>
            <a:ext cx="2292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Site Selection/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Characterization</a:t>
            </a:r>
          </a:p>
        </p:txBody>
      </p:sp>
      <p:sp>
        <p:nvSpPr>
          <p:cNvPr id="4108" name="TextBox 1"/>
          <p:cNvSpPr txBox="1">
            <a:spLocks noChangeArrowheads="1"/>
          </p:cNvSpPr>
          <p:nvPr/>
        </p:nvSpPr>
        <p:spPr bwMode="auto">
          <a:xfrm>
            <a:off x="2855913" y="1422400"/>
            <a:ext cx="13763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Component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Inventory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19100" y="2566988"/>
            <a:ext cx="874713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0" name="TextBox 4"/>
          <p:cNvSpPr txBox="1">
            <a:spLocks noChangeArrowheads="1"/>
          </p:cNvSpPr>
          <p:nvPr/>
        </p:nvSpPr>
        <p:spPr bwMode="auto">
          <a:xfrm>
            <a:off x="1187450" y="2697163"/>
            <a:ext cx="2563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Activity -&gt; Indicator List</a:t>
            </a:r>
          </a:p>
        </p:txBody>
      </p:sp>
      <p:sp>
        <p:nvSpPr>
          <p:cNvPr id="4111" name="TextBox 5"/>
          <p:cNvSpPr txBox="1">
            <a:spLocks noChangeArrowheads="1"/>
          </p:cNvSpPr>
          <p:nvPr/>
        </p:nvSpPr>
        <p:spPr bwMode="auto">
          <a:xfrm>
            <a:off x="1933575" y="3170238"/>
            <a:ext cx="1685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Survey Design</a:t>
            </a:r>
          </a:p>
        </p:txBody>
      </p:sp>
      <p:sp>
        <p:nvSpPr>
          <p:cNvPr id="4112" name="TextBox 6"/>
          <p:cNvSpPr txBox="1">
            <a:spLocks noChangeArrowheads="1"/>
          </p:cNvSpPr>
          <p:nvPr/>
        </p:nvSpPr>
        <p:spPr bwMode="auto">
          <a:xfrm>
            <a:off x="3751263" y="3662363"/>
            <a:ext cx="1851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Baseline Survey</a:t>
            </a:r>
          </a:p>
        </p:txBody>
      </p:sp>
      <p:sp>
        <p:nvSpPr>
          <p:cNvPr id="4113" name="TextBox 7"/>
          <p:cNvSpPr txBox="1">
            <a:spLocks noChangeArrowheads="1"/>
          </p:cNvSpPr>
          <p:nvPr/>
        </p:nvSpPr>
        <p:spPr bwMode="auto">
          <a:xfrm>
            <a:off x="4284663" y="2197100"/>
            <a:ext cx="1825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Component DB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293813" y="3087688"/>
            <a:ext cx="1763712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000250" y="3565525"/>
            <a:ext cx="1765300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563938" y="4071938"/>
            <a:ext cx="2717800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527300" y="2082800"/>
            <a:ext cx="1998663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197350" y="2570163"/>
            <a:ext cx="1998663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9" name="TextBox 1"/>
          <p:cNvSpPr txBox="1">
            <a:spLocks noChangeArrowheads="1"/>
          </p:cNvSpPr>
          <p:nvPr/>
        </p:nvSpPr>
        <p:spPr bwMode="auto">
          <a:xfrm>
            <a:off x="927100" y="4287838"/>
            <a:ext cx="5956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Potential Impact Evaluation: Scaling Out &amp; Projection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187450" y="4724400"/>
            <a:ext cx="4878388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85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31"/>
            <a:ext cx="8229600" cy="1143000"/>
          </a:xfrm>
        </p:spPr>
        <p:txBody>
          <a:bodyPr/>
          <a:lstStyle/>
          <a:p>
            <a:r>
              <a:rPr lang="en-US" b="1" dirty="0" smtClean="0"/>
              <a:t>M&amp;E Guiding Principles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5791200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en-US" sz="5500" b="1" dirty="0" err="1"/>
              <a:t>FtF</a:t>
            </a:r>
            <a:r>
              <a:rPr lang="en-US" sz="5500" b="1" dirty="0"/>
              <a:t> Compliance:</a:t>
            </a:r>
            <a:r>
              <a:rPr lang="en-US" sz="5500" dirty="0"/>
              <a:t>  </a:t>
            </a:r>
            <a:r>
              <a:rPr lang="en-US" sz="5500" dirty="0" smtClean="0"/>
              <a:t>Conform </a:t>
            </a:r>
            <a:r>
              <a:rPr lang="en-US" sz="5500" dirty="0"/>
              <a:t>to the </a:t>
            </a:r>
            <a:r>
              <a:rPr lang="en-US" sz="5500" dirty="0" err="1" smtClean="0"/>
              <a:t>FtF</a:t>
            </a:r>
            <a:r>
              <a:rPr lang="en-US" sz="5500" dirty="0" smtClean="0"/>
              <a:t> (&amp; </a:t>
            </a:r>
            <a:r>
              <a:rPr lang="en-US" sz="5500" dirty="0" err="1" smtClean="0"/>
              <a:t>GoE</a:t>
            </a:r>
            <a:r>
              <a:rPr lang="en-US" sz="5500" dirty="0" smtClean="0"/>
              <a:t>?) </a:t>
            </a:r>
            <a:r>
              <a:rPr lang="en-US" sz="5500" dirty="0" smtClean="0"/>
              <a:t>core indicators</a:t>
            </a:r>
            <a:endParaRPr lang="en-US" sz="5500" dirty="0" smtClean="0"/>
          </a:p>
          <a:p>
            <a:pPr lvl="0"/>
            <a:r>
              <a:rPr lang="en-US" sz="5500" b="1" dirty="0" smtClean="0"/>
              <a:t>Multi-scale</a:t>
            </a:r>
            <a:r>
              <a:rPr lang="en-US" sz="5500" b="1" dirty="0" smtClean="0"/>
              <a:t>, Multi-site </a:t>
            </a:r>
            <a:r>
              <a:rPr lang="en-US" sz="5500" b="1" dirty="0"/>
              <a:t>reporting:</a:t>
            </a:r>
            <a:r>
              <a:rPr lang="en-US" sz="5500" dirty="0"/>
              <a:t> M</a:t>
            </a:r>
            <a:r>
              <a:rPr lang="en-US" sz="5500" dirty="0" smtClean="0"/>
              <a:t>eet broad stakeholder needs </a:t>
            </a:r>
            <a:r>
              <a:rPr lang="en-US" sz="5500" dirty="0"/>
              <a:t>and </a:t>
            </a:r>
            <a:r>
              <a:rPr lang="en-US" sz="5500" dirty="0" smtClean="0"/>
              <a:t>support multi-scale/multi-site M&amp;E through;</a:t>
            </a:r>
            <a:endParaRPr lang="en-US" sz="5500" dirty="0"/>
          </a:p>
          <a:p>
            <a:pPr lvl="1"/>
            <a:r>
              <a:rPr lang="en-US" sz="4500" b="1" dirty="0" smtClean="0"/>
              <a:t>Action-site, </a:t>
            </a:r>
            <a:r>
              <a:rPr lang="en-US" sz="4500" b="1" dirty="0" smtClean="0"/>
              <a:t>sub-system and system reporting</a:t>
            </a:r>
            <a:endParaRPr lang="en-US" sz="4500" b="1" dirty="0" smtClean="0"/>
          </a:p>
          <a:p>
            <a:pPr lvl="1"/>
            <a:r>
              <a:rPr lang="en-US" sz="4500" b="1" dirty="0" smtClean="0"/>
              <a:t>Country </a:t>
            </a:r>
            <a:r>
              <a:rPr lang="en-US" sz="4500" b="1" dirty="0" smtClean="0"/>
              <a:t>reports:</a:t>
            </a:r>
            <a:r>
              <a:rPr lang="en-US" sz="4500" dirty="0" smtClean="0"/>
              <a:t> </a:t>
            </a:r>
            <a:r>
              <a:rPr lang="en-US" sz="4500" dirty="0"/>
              <a:t>Breakout of </a:t>
            </a:r>
            <a:r>
              <a:rPr lang="en-US" sz="4500" dirty="0" smtClean="0"/>
              <a:t>site reports </a:t>
            </a:r>
            <a:r>
              <a:rPr lang="en-US" sz="4500" dirty="0"/>
              <a:t>to serve </a:t>
            </a:r>
            <a:r>
              <a:rPr lang="en-US" sz="4500" dirty="0" smtClean="0"/>
              <a:t>national stakeholder </a:t>
            </a:r>
            <a:r>
              <a:rPr lang="en-US" sz="4500" dirty="0" smtClean="0"/>
              <a:t>needs</a:t>
            </a:r>
          </a:p>
          <a:p>
            <a:pPr lvl="1"/>
            <a:r>
              <a:rPr lang="en-US" sz="4500" b="1" dirty="0"/>
              <a:t>Regional Site-reports</a:t>
            </a:r>
            <a:r>
              <a:rPr lang="en-US" sz="4500" dirty="0"/>
              <a:t>: for each of the three regional SI program </a:t>
            </a:r>
            <a:r>
              <a:rPr lang="en-US" sz="4500" dirty="0" smtClean="0"/>
              <a:t>sites</a:t>
            </a:r>
            <a:endParaRPr lang="en-US" sz="4500" dirty="0" smtClean="0"/>
          </a:p>
          <a:p>
            <a:pPr lvl="1"/>
            <a:r>
              <a:rPr lang="en-US" sz="4500" b="1" dirty="0" smtClean="0"/>
              <a:t>SSA-reports</a:t>
            </a:r>
            <a:r>
              <a:rPr lang="en-US" sz="4500" b="1" dirty="0"/>
              <a:t>:</a:t>
            </a:r>
            <a:r>
              <a:rPr lang="en-US" sz="4500" dirty="0"/>
              <a:t> cross-system reporting and SI-wide “roll-up” of indicators </a:t>
            </a:r>
            <a:r>
              <a:rPr lang="en-US" sz="4500" dirty="0" smtClean="0"/>
              <a:t>across: </a:t>
            </a:r>
            <a:r>
              <a:rPr lang="en-US" sz="4500" dirty="0" err="1" smtClean="0"/>
              <a:t>Sudano-Sahelian</a:t>
            </a:r>
            <a:r>
              <a:rPr lang="en-US" sz="4500" dirty="0" smtClean="0"/>
              <a:t> </a:t>
            </a:r>
            <a:r>
              <a:rPr lang="en-US" sz="4500" dirty="0"/>
              <a:t>zone, Ethiopian Highlands, Eastern and Southern </a:t>
            </a:r>
            <a:r>
              <a:rPr lang="en-US" sz="4500" dirty="0" smtClean="0"/>
              <a:t>Africa</a:t>
            </a:r>
            <a:endParaRPr lang="en-US" sz="4500" dirty="0"/>
          </a:p>
          <a:p>
            <a:pPr lvl="0"/>
            <a:r>
              <a:rPr lang="en-US" sz="5500" b="1" dirty="0" smtClean="0"/>
              <a:t>Monitoring &amp; projection:</a:t>
            </a:r>
            <a:r>
              <a:rPr lang="en-US" sz="5500" dirty="0" smtClean="0"/>
              <a:t> </a:t>
            </a:r>
            <a:r>
              <a:rPr lang="en-US" sz="5500" dirty="0"/>
              <a:t>P</a:t>
            </a:r>
            <a:r>
              <a:rPr lang="en-US" sz="5500" dirty="0" smtClean="0"/>
              <a:t>rovide monitoring </a:t>
            </a:r>
            <a:r>
              <a:rPr lang="en-US" sz="5500" dirty="0"/>
              <a:t>reports </a:t>
            </a:r>
            <a:r>
              <a:rPr lang="en-US" sz="5500" i="1" dirty="0"/>
              <a:t>and</a:t>
            </a:r>
            <a:r>
              <a:rPr lang="en-US" sz="5500" dirty="0"/>
              <a:t> </a:t>
            </a:r>
            <a:r>
              <a:rPr lang="en-US" sz="5500" dirty="0" smtClean="0"/>
              <a:t>short-term projections (targets) </a:t>
            </a:r>
            <a:r>
              <a:rPr lang="en-US" sz="5500" dirty="0" smtClean="0"/>
              <a:t>of key M&amp;E </a:t>
            </a:r>
            <a:r>
              <a:rPr lang="en-US" sz="5500" dirty="0" smtClean="0"/>
              <a:t>indicators for intervention sites in project “Zone of Influence”, </a:t>
            </a:r>
            <a:r>
              <a:rPr lang="en-US" sz="5500" dirty="0" smtClean="0"/>
              <a:t>updated annually</a:t>
            </a:r>
          </a:p>
          <a:p>
            <a:pPr lvl="0"/>
            <a:r>
              <a:rPr lang="en-US" sz="5500" b="1" dirty="0" smtClean="0"/>
              <a:t>Scaling indicators up </a:t>
            </a:r>
            <a:r>
              <a:rPr lang="en-US" sz="5500" b="1" dirty="0"/>
              <a:t>and out </a:t>
            </a:r>
            <a:r>
              <a:rPr lang="en-US" sz="5500" b="1" dirty="0" smtClean="0"/>
              <a:t>(spatial &amp; temporal): </a:t>
            </a:r>
            <a:r>
              <a:rPr lang="en-US" sz="5500" dirty="0" smtClean="0"/>
              <a:t>Using a range of biophysical, bio-economic , market and welfare models to undertake ex ante analysis of output, outcome, and impact indicators. (Keywords: extrapolation, aggregation, trade-offs, spillover potential, sustainability, welfare and environmental goals)</a:t>
            </a:r>
            <a:endParaRPr lang="en-US" sz="5500" dirty="0" smtClean="0"/>
          </a:p>
          <a:p>
            <a:r>
              <a:rPr lang="en-US" sz="5500" b="1" dirty="0"/>
              <a:t>Open-access </a:t>
            </a:r>
            <a:r>
              <a:rPr lang="en-US" sz="5500" b="1" dirty="0" smtClean="0"/>
              <a:t>data and analysis platform</a:t>
            </a:r>
            <a:r>
              <a:rPr lang="en-US" sz="5500" b="1" dirty="0"/>
              <a:t>:</a:t>
            </a:r>
            <a:r>
              <a:rPr lang="en-US" sz="5500" dirty="0"/>
              <a:t> Maintain a transparent, open-access M&amp;E data management and analysis platform to serve the needs of SI </a:t>
            </a:r>
            <a:r>
              <a:rPr lang="en-US" sz="5500" dirty="0" smtClean="0"/>
              <a:t>stakeholders</a:t>
            </a:r>
            <a:endParaRPr lang="en-US" sz="5500" dirty="0"/>
          </a:p>
        </p:txBody>
      </p:sp>
    </p:spTree>
    <p:extLst>
      <p:ext uri="{BB962C8B-B14F-4D97-AF65-F5344CB8AC3E}">
        <p14:creationId xmlns:p14="http://schemas.microsoft.com/office/powerpoint/2010/main" val="121749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Site/Station (&amp; R&amp;D)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Station Location     (if known, </a:t>
            </a:r>
            <a:r>
              <a:rPr lang="en-US" dirty="0" err="1" smtClean="0"/>
              <a:t>Lat</a:t>
            </a:r>
            <a:r>
              <a:rPr lang="en-US" dirty="0" smtClean="0"/>
              <a:t>:___ Long: ___)</a:t>
            </a:r>
          </a:p>
          <a:p>
            <a:pPr lvl="1"/>
            <a:r>
              <a:rPr lang="en-US" dirty="0" smtClean="0"/>
              <a:t>Location Name: ________________________________</a:t>
            </a:r>
          </a:p>
          <a:p>
            <a:pPr lvl="1"/>
            <a:r>
              <a:rPr lang="en-US" dirty="0" smtClean="0"/>
              <a:t>District: _____________   Region: __________________</a:t>
            </a:r>
          </a:p>
          <a:p>
            <a:r>
              <a:rPr lang="en-US" dirty="0" smtClean="0"/>
              <a:t>Site/Station Full Name: ______________________</a:t>
            </a:r>
          </a:p>
          <a:p>
            <a:r>
              <a:rPr lang="en-US" dirty="0" smtClean="0"/>
              <a:t>Institution: ________________________________</a:t>
            </a:r>
          </a:p>
          <a:p>
            <a:r>
              <a:rPr lang="en-US" dirty="0" smtClean="0"/>
              <a:t>Technologies/Practices tested/demonstrated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Contact details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14099" y="4497978"/>
            <a:ext cx="73152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73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Issues/Questions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Making an appropriate </a:t>
            </a:r>
            <a:r>
              <a:rPr lang="en-US" dirty="0" smtClean="0"/>
              <a:t>split of M&amp;E resources between the M &amp; the E</a:t>
            </a:r>
            <a:r>
              <a:rPr lang="en-US" dirty="0" smtClean="0"/>
              <a:t>? (e.g., strong interest in early assessments of outcomes and impact over time)</a:t>
            </a:r>
          </a:p>
          <a:p>
            <a:r>
              <a:rPr lang="en-US" dirty="0" smtClean="0"/>
              <a:t>Process of selecting components? (responds to supply or demand?)</a:t>
            </a:r>
            <a:endParaRPr lang="en-US" dirty="0" smtClean="0"/>
          </a:p>
          <a:p>
            <a:r>
              <a:rPr lang="en-US" dirty="0" smtClean="0"/>
              <a:t>Likely cost </a:t>
            </a:r>
            <a:r>
              <a:rPr lang="en-US" dirty="0" smtClean="0"/>
              <a:t>of </a:t>
            </a:r>
            <a:r>
              <a:rPr lang="en-US" dirty="0" smtClean="0"/>
              <a:t>meeting donor’s </a:t>
            </a:r>
            <a:r>
              <a:rPr lang="en-US" dirty="0" smtClean="0"/>
              <a:t>minimum indicator </a:t>
            </a:r>
            <a:r>
              <a:rPr lang="en-US" dirty="0" smtClean="0"/>
              <a:t>needs?</a:t>
            </a:r>
            <a:endParaRPr lang="en-US" dirty="0" smtClean="0"/>
          </a:p>
          <a:p>
            <a:r>
              <a:rPr lang="en-US" dirty="0" smtClean="0"/>
              <a:t>Internal project management </a:t>
            </a:r>
            <a:r>
              <a:rPr lang="en-US" dirty="0" smtClean="0"/>
              <a:t>versus </a:t>
            </a:r>
            <a:r>
              <a:rPr lang="en-US" dirty="0" smtClean="0"/>
              <a:t>strategic M&amp;E needs?</a:t>
            </a:r>
          </a:p>
          <a:p>
            <a:r>
              <a:rPr lang="en-US" dirty="0" smtClean="0"/>
              <a:t>Establishing shared roles in data and </a:t>
            </a:r>
            <a:r>
              <a:rPr lang="en-US" dirty="0" smtClean="0"/>
              <a:t>tool development and application between </a:t>
            </a:r>
            <a:r>
              <a:rPr lang="en-US" dirty="0" smtClean="0"/>
              <a:t>implementation </a:t>
            </a:r>
            <a:r>
              <a:rPr lang="en-US" dirty="0"/>
              <a:t>partners </a:t>
            </a:r>
            <a:r>
              <a:rPr lang="en-US" dirty="0" smtClean="0"/>
              <a:t>and M&amp;E team (involve scientists in M&amp;E team)?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obtaining appropriate cross-fertilization between M&amp;E team and other teams in site selection, field data collection, annual reporting/analysis? Any feeling this should be “arms-length”?</a:t>
            </a:r>
            <a:endParaRPr lang="en-US" dirty="0"/>
          </a:p>
          <a:p>
            <a:r>
              <a:rPr lang="en-US" dirty="0" smtClean="0"/>
              <a:t>What interest in being </a:t>
            </a:r>
            <a:r>
              <a:rPr lang="en-US" dirty="0" smtClean="0"/>
              <a:t>part of the </a:t>
            </a:r>
            <a:r>
              <a:rPr lang="en-US" dirty="0" smtClean="0"/>
              <a:t>M&amp;E </a:t>
            </a:r>
            <a:r>
              <a:rPr lang="en-US" dirty="0" smtClean="0"/>
              <a:t>community (especially from national partners)?</a:t>
            </a:r>
            <a:endParaRPr lang="en-US" dirty="0"/>
          </a:p>
          <a:p>
            <a:r>
              <a:rPr lang="en-US" dirty="0" smtClean="0"/>
              <a:t>Any likely candidates for M&amp;E Coordinator?</a:t>
            </a:r>
          </a:p>
        </p:txBody>
      </p:sp>
    </p:spTree>
    <p:extLst>
      <p:ext uri="{BB962C8B-B14F-4D97-AF65-F5344CB8AC3E}">
        <p14:creationId xmlns:p14="http://schemas.microsoft.com/office/powerpoint/2010/main" val="132431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>
                <a:solidFill>
                  <a:srgbClr val="000000"/>
                </a:solidFill>
              </a:rPr>
              <a:t>FtF</a:t>
            </a:r>
            <a:r>
              <a:rPr lang="en-US" sz="3600" dirty="0" smtClean="0">
                <a:solidFill>
                  <a:srgbClr val="000000"/>
                </a:solidFill>
              </a:rPr>
              <a:t> </a:t>
            </a:r>
            <a:r>
              <a:rPr lang="en-US" sz="3600" dirty="0">
                <a:solidFill>
                  <a:srgbClr val="000000"/>
                </a:solidFill>
              </a:rPr>
              <a:t>USAID </a:t>
            </a:r>
            <a:r>
              <a:rPr lang="en-US" sz="3600" b="1" dirty="0" smtClean="0">
                <a:solidFill>
                  <a:srgbClr val="000000"/>
                </a:solidFill>
              </a:rPr>
              <a:t>“Required” </a:t>
            </a:r>
            <a:r>
              <a:rPr lang="en-US" sz="3600" dirty="0" smtClean="0">
                <a:solidFill>
                  <a:srgbClr val="000000"/>
                </a:solidFill>
              </a:rPr>
              <a:t>Indicators</a:t>
            </a:r>
            <a:r>
              <a:rPr lang="en-US" sz="3600" dirty="0">
                <a:solidFill>
                  <a:srgbClr val="000000"/>
                </a:solidFill>
              </a:rPr>
              <a:t/>
            </a:r>
            <a:br>
              <a:rPr lang="en-US" sz="3600" dirty="0">
                <a:solidFill>
                  <a:srgbClr val="000000"/>
                </a:solidFill>
              </a:rPr>
            </a:br>
            <a:endParaRPr lang="en-US" sz="36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237620"/>
              </p:ext>
            </p:extLst>
          </p:nvPr>
        </p:nvGraphicFramePr>
        <p:xfrm>
          <a:off x="304800" y="1066800"/>
          <a:ext cx="8610600" cy="4440852"/>
        </p:xfrm>
        <a:graphic>
          <a:graphicData uri="http://schemas.openxmlformats.org/drawingml/2006/table">
            <a:tbl>
              <a:tblPr/>
              <a:tblGrid>
                <a:gridCol w="1524000"/>
                <a:gridCol w="304800"/>
                <a:gridCol w="2362200"/>
                <a:gridCol w="762000"/>
                <a:gridCol w="1143000"/>
                <a:gridCol w="838200"/>
                <a:gridCol w="1676400"/>
              </a:tblGrid>
              <a:tr h="3030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Results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Framework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Title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Indicator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Level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Freq.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Disaggregation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3657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Sustainably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Reduce Global Poverty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Hunger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Prevalence of underweight children (&lt;5years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Nat., </a:t>
                      </a:r>
                    </a:p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Bienn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</a:p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DHS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(5yrs)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Sex: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M, 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Prevalence of poverty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Nat., </a:t>
                      </a:r>
                    </a:p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Bienn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FNM/MNF/M&amp;F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7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Inclusive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Agricutural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Sector Growth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 capita expenditure (income proxy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Nat.,</a:t>
                      </a:r>
                    </a:p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Bienn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FNM/MNF/M&amp;F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 change in agricultural GDP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Nat.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Women's empowerment in agricultural index 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Bienn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TBD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7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Improved Nutritional Status,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(especially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women and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children)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Prevalence of stunted children (&lt;5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yrs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Nat., </a:t>
                      </a:r>
                    </a:p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Bienn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</a:p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DHS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(5yrs)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Sex: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M, 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Prevalence of wasted children (&lt;5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yrs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Nat., </a:t>
                      </a:r>
                    </a:p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Bienn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</a:p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DHS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(5yrs)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Sex: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M, 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Prevalence of underweight women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Nat. , </a:t>
                      </a:r>
                    </a:p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Bienn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</a:p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DHS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(5yrs)</a:t>
                      </a: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8" marR="5748" marT="57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5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0000"/>
                </a:solidFill>
              </a:rPr>
              <a:t>FtF</a:t>
            </a:r>
            <a:r>
              <a:rPr lang="en-US" sz="3600" dirty="0" smtClean="0">
                <a:solidFill>
                  <a:srgbClr val="000000"/>
                </a:solidFill>
              </a:rPr>
              <a:t> USAID </a:t>
            </a:r>
            <a:r>
              <a:rPr lang="en-US" sz="3600" b="1" dirty="0" smtClean="0">
                <a:solidFill>
                  <a:srgbClr val="000000"/>
                </a:solidFill>
              </a:rPr>
              <a:t>“Required if Applicable” </a:t>
            </a:r>
            <a:r>
              <a:rPr lang="en-US" sz="3600" dirty="0" smtClean="0">
                <a:solidFill>
                  <a:srgbClr val="000000"/>
                </a:solidFill>
              </a:rPr>
              <a:t>Indicators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6076978"/>
              </p:ext>
            </p:extLst>
          </p:nvPr>
        </p:nvGraphicFramePr>
        <p:xfrm>
          <a:off x="304800" y="1295400"/>
          <a:ext cx="8686800" cy="4917995"/>
        </p:xfrm>
        <a:graphic>
          <a:graphicData uri="http://schemas.openxmlformats.org/drawingml/2006/table">
            <a:tbl>
              <a:tblPr/>
              <a:tblGrid>
                <a:gridCol w="1733445"/>
                <a:gridCol w="148170"/>
                <a:gridCol w="2385585"/>
                <a:gridCol w="1143000"/>
                <a:gridCol w="533400"/>
                <a:gridCol w="609600"/>
                <a:gridCol w="2133600"/>
              </a:tblGrid>
              <a:tr h="470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Results 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Framework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Title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Indicator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Level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Freq.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Type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Disaggregation</a:t>
                      </a:r>
                    </a:p>
                  </a:txBody>
                  <a:tcPr marL="5748" marR="5748" marT="57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34267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Increased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Employment  in Targeted Value Chains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jobs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attributed to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FTF support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PZoI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</a:p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Targeted beneficiaries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Sex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: Male,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New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Continuing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Urban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vs. Rural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27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Improved Agricultural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Productivity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(adequate for SI</a:t>
                      </a:r>
                      <a:r>
                        <a:rPr lang="en-US" sz="1600" b="1" i="1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productivity?)</a:t>
                      </a:r>
                      <a:endParaRPr lang="en-US" sz="1600" b="1" i="1" u="none" strike="noStrike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Gross margin per unit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land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kg., or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animal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selected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varies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by country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PZoI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</a:p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Targeted commodities, </a:t>
                      </a:r>
                    </a:p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Fisheries, </a:t>
                      </a:r>
                    </a:p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Livestock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Targeted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product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(crop/animal)</a:t>
                      </a:r>
                    </a:p>
                    <a:p>
                      <a:pPr marL="228600" marR="0" indent="-2286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Rainfed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vs. Irrigated </a:t>
                      </a:r>
                    </a:p>
                    <a:p>
                      <a:pPr marL="228600" indent="-2286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Gendered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hh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type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: 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buNone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FNM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MNF,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M&amp;F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26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Increased Public Sector Investment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Share of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national budget invested in agriculture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National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24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Enhanced Technology Development, Dissemination, Management and Innovation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hectares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under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improved technologies or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man. practices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>
                        <a:buNone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PZoI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Targeted ha</a:t>
                      </a: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New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vs. Continuing; 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Technology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Type: 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indent="0" algn="l" fontAlgn="t">
                        <a:buNone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(11 Categories)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48" marR="5748" marT="574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1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8079644"/>
              </p:ext>
            </p:extLst>
          </p:nvPr>
        </p:nvGraphicFramePr>
        <p:xfrm>
          <a:off x="321625" y="1302080"/>
          <a:ext cx="8458200" cy="5239245"/>
        </p:xfrm>
        <a:graphic>
          <a:graphicData uri="http://schemas.openxmlformats.org/drawingml/2006/table">
            <a:tbl>
              <a:tblPr/>
              <a:tblGrid>
                <a:gridCol w="1142999"/>
                <a:gridCol w="304800"/>
                <a:gridCol w="2362201"/>
                <a:gridCol w="1219200"/>
                <a:gridCol w="457199"/>
                <a:gridCol w="533400"/>
                <a:gridCol w="2438401"/>
              </a:tblGrid>
              <a:tr h="48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Results Framework Title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Indicator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Level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Freq.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Type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Disaggregation</a:t>
                      </a:r>
                    </a:p>
                  </a:txBody>
                  <a:tcPr marL="2886" marR="2886" marT="28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7435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Enhanced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Capacity for Increasing Agricultural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Sector Productivity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farmers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and others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applying new technologies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or management practices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PZoI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Targeted beneficiaries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Sex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: Male,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Female </a:t>
                      </a:r>
                    </a:p>
                    <a:p>
                      <a:pPr marL="228600" indent="-2286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Livelihood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type (farmer, processor, extension,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etc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228600" indent="-2286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New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vs. Continuing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8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individuals receiving short-term training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ag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sector productivity or food security training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PZoI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Targeted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beneficiaries 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Sex: Male, Female </a:t>
                      </a:r>
                    </a:p>
                    <a:p>
                      <a:pPr marL="228600" indent="-2286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Livelihood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type (farmer, processor, extension,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etc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228600" indent="-2286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New vs. Continuing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4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groups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(private enterprises,  producer, water user, women‘s  and trade associations and CBOs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receiving USG assistance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PZoI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Targeted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beneficiaries 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 fontAlgn="t">
                        <a:buAutoNum type="arabicPeriod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Organization type (private, producers,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women)</a:t>
                      </a:r>
                    </a:p>
                    <a:p>
                      <a:pPr marL="228600" indent="-228600" algn="l" fontAlgn="t">
                        <a:buAutoNum type="arabicPeriod"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New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vs. Continuing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4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groups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applying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new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technologies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 management practices as a result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of USG assistance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PZoI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Targeted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beneficiaries </a:t>
                      </a: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t">
                        <a:buNone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Organization type (private, producers,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women)</a:t>
                      </a:r>
                    </a:p>
                    <a:p>
                      <a:pPr algn="l" fontAlgn="t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 New vs. Continuing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86" marR="2886" marT="288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0000"/>
                </a:solidFill>
              </a:rPr>
              <a:t>FtF</a:t>
            </a:r>
            <a:r>
              <a:rPr lang="en-US" sz="3600" dirty="0" smtClean="0">
                <a:solidFill>
                  <a:srgbClr val="000000"/>
                </a:solidFill>
              </a:rPr>
              <a:t> USAID </a:t>
            </a:r>
            <a:r>
              <a:rPr lang="en-US" sz="3600" b="1" dirty="0" smtClean="0">
                <a:solidFill>
                  <a:srgbClr val="000000"/>
                </a:solidFill>
              </a:rPr>
              <a:t>“Required if Applicable” </a:t>
            </a:r>
            <a:r>
              <a:rPr lang="en-US" sz="3600" dirty="0" smtClean="0">
                <a:solidFill>
                  <a:srgbClr val="000000"/>
                </a:solidFill>
              </a:rPr>
              <a:t>Indicators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0566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947424"/>
              </p:ext>
            </p:extLst>
          </p:nvPr>
        </p:nvGraphicFramePr>
        <p:xfrm>
          <a:off x="304800" y="1295400"/>
          <a:ext cx="8229599" cy="4651136"/>
        </p:xfrm>
        <a:graphic>
          <a:graphicData uri="http://schemas.openxmlformats.org/drawingml/2006/table">
            <a:tbl>
              <a:tblPr/>
              <a:tblGrid>
                <a:gridCol w="1264301"/>
                <a:gridCol w="412099"/>
                <a:gridCol w="2286000"/>
                <a:gridCol w="1371600"/>
                <a:gridCol w="609600"/>
                <a:gridCol w="457200"/>
                <a:gridCol w="1828799"/>
              </a:tblGrid>
              <a:tr h="824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Results Framework Title</a:t>
                      </a:r>
                    </a:p>
                  </a:txBody>
                  <a:tcPr marL="4544" marR="4544" marT="45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44" marR="4544" marT="45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Indicator</a:t>
                      </a:r>
                    </a:p>
                  </a:txBody>
                  <a:tcPr marL="4544" marR="4544" marT="45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Level</a:t>
                      </a:r>
                    </a:p>
                  </a:txBody>
                  <a:tcPr marL="4544" marR="4544" marT="45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Freq.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</a:t>
                      </a:r>
                    </a:p>
                  </a:txBody>
                  <a:tcPr marL="4544" marR="4544" marT="45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Disaggregation</a:t>
                      </a:r>
                    </a:p>
                  </a:txBody>
                  <a:tcPr marL="4544" marR="4544" marT="45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975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Expanding Markets and Trade</a:t>
                      </a:r>
                    </a:p>
                  </a:txBody>
                  <a:tcPr marL="4544" marR="4544" marT="45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Value of incremental sales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(collected at farm-level) attributed to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FtF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implementation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targeted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beneficiaries &amp; commodities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Commodity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</a:p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 change in value of intra-regional trade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 targeted agricultural commodities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National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</a:p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Regional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level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 Exporting Country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 Commodity/ Product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427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Improved Access to Business Development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&amp;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Financial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Risk Management Services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Value of Agricultural and Rural Loans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Project-level, targeted beneficiaries with USG assistance</a:t>
                      </a: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 Type of loan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recipient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(producers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traders,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etc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 Sex of recipient person or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organization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0000"/>
                </a:solidFill>
              </a:rPr>
              <a:t>FtF</a:t>
            </a:r>
            <a:r>
              <a:rPr lang="en-US" sz="3600" dirty="0" smtClean="0">
                <a:solidFill>
                  <a:srgbClr val="000000"/>
                </a:solidFill>
              </a:rPr>
              <a:t> USAID </a:t>
            </a:r>
            <a:r>
              <a:rPr lang="en-US" sz="3600" b="1" dirty="0" smtClean="0">
                <a:solidFill>
                  <a:srgbClr val="000000"/>
                </a:solidFill>
              </a:rPr>
              <a:t>“Required if Applicable” </a:t>
            </a:r>
            <a:r>
              <a:rPr lang="en-US" sz="3600" dirty="0" smtClean="0">
                <a:solidFill>
                  <a:srgbClr val="000000"/>
                </a:solidFill>
              </a:rPr>
              <a:t>Indicators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431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281557"/>
              </p:ext>
            </p:extLst>
          </p:nvPr>
        </p:nvGraphicFramePr>
        <p:xfrm>
          <a:off x="314702" y="1295400"/>
          <a:ext cx="8458198" cy="4162688"/>
        </p:xfrm>
        <a:graphic>
          <a:graphicData uri="http://schemas.openxmlformats.org/drawingml/2006/table">
            <a:tbl>
              <a:tblPr/>
              <a:tblGrid>
                <a:gridCol w="1371598"/>
                <a:gridCol w="381000"/>
                <a:gridCol w="2514600"/>
                <a:gridCol w="1219200"/>
                <a:gridCol w="609600"/>
                <a:gridCol w="457200"/>
                <a:gridCol w="1905000"/>
              </a:tblGrid>
              <a:tr h="1087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Results Framework Title</a:t>
                      </a:r>
                    </a:p>
                  </a:txBody>
                  <a:tcPr marL="4352" marR="4352" marT="43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52" marR="4352" marT="43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Indicator</a:t>
                      </a:r>
                    </a:p>
                  </a:txBody>
                  <a:tcPr marL="4352" marR="4352" marT="43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Level</a:t>
                      </a:r>
                    </a:p>
                  </a:txBody>
                  <a:tcPr marL="4352" marR="4352" marT="43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Freq.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</a:t>
                      </a:r>
                    </a:p>
                  </a:txBody>
                  <a:tcPr marL="4352" marR="4352" marT="43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Disaggregation</a:t>
                      </a:r>
                    </a:p>
                  </a:txBody>
                  <a:tcPr marL="4352" marR="4352" marT="43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9668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Increased Investment in Agriculture and Nutrition-related Activities</a:t>
                      </a:r>
                    </a:p>
                  </a:txBody>
                  <a:tcPr marL="4352" marR="4352" marT="43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Value of new private sector investment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the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sector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 food chain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leveraged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Firms or CSOs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agricultural and food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security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manufacturing and services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operating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profitably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</a:p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Targeted firms/CSOs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t">
                        <a:buNone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Firms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by profitability class</a:t>
                      </a:r>
                    </a:p>
                    <a:p>
                      <a:pPr marL="0" indent="0" algn="l" fontAlgn="t">
                        <a:buNone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CSOs: by operational and financial self-sufficiency</a:t>
                      </a: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284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Enhanced Technology Development, Dissemination, Management and Innovation</a:t>
                      </a: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Hectares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land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(fields, rangeland. agro-forests)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showing improved biophysical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conditions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PZoI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Bienn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(req.) Ann. (rec.)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Management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practices: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no/low till,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perm. soil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cover, integration of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perennials,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water harvesting etc.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52" marR="4352" marT="435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0000"/>
                </a:solidFill>
              </a:rPr>
              <a:t>FtF</a:t>
            </a:r>
            <a:r>
              <a:rPr lang="en-US" sz="3600" dirty="0" smtClean="0">
                <a:solidFill>
                  <a:srgbClr val="000000"/>
                </a:solidFill>
              </a:rPr>
              <a:t> USAID </a:t>
            </a:r>
            <a:r>
              <a:rPr lang="en-US" sz="3600" b="1" dirty="0" smtClean="0">
                <a:solidFill>
                  <a:srgbClr val="000000"/>
                </a:solidFill>
              </a:rPr>
              <a:t>“Required if Applicable” </a:t>
            </a:r>
            <a:r>
              <a:rPr lang="en-US" sz="3600" dirty="0" smtClean="0">
                <a:solidFill>
                  <a:srgbClr val="000000"/>
                </a:solidFill>
              </a:rPr>
              <a:t>Indicators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7650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40522" y="1079666"/>
            <a:ext cx="5130469" cy="5193360"/>
            <a:chOff x="340522" y="1079666"/>
            <a:chExt cx="5130469" cy="5193360"/>
          </a:xfrm>
        </p:grpSpPr>
        <p:sp>
          <p:nvSpPr>
            <p:cNvPr id="50" name="Rectangle 49"/>
            <p:cNvSpPr/>
            <p:nvPr/>
          </p:nvSpPr>
          <p:spPr>
            <a:xfrm>
              <a:off x="594191" y="1079666"/>
              <a:ext cx="4876800" cy="484103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Eastern &amp; Southern Africa Maize-based Systems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40522" y="1431991"/>
              <a:ext cx="4876800" cy="484103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err="1">
                  <a:solidFill>
                    <a:srgbClr val="FF0000"/>
                  </a:solidFill>
                </a:rPr>
                <a:t>Sudano-Sahelian</a:t>
              </a:r>
              <a:r>
                <a:rPr lang="en-US" b="1" dirty="0">
                  <a:solidFill>
                    <a:srgbClr val="FF0000"/>
                  </a:solidFill>
                </a:rPr>
                <a:t> Zone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110470" y="1764918"/>
            <a:ext cx="4876800" cy="48410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0000"/>
                </a:solidFill>
              </a:rPr>
              <a:t>Ethiopian Highlands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166" y="2539557"/>
            <a:ext cx="4491937" cy="3994018"/>
            <a:chOff x="276166" y="2539557"/>
            <a:chExt cx="4491937" cy="3994018"/>
          </a:xfrm>
        </p:grpSpPr>
        <p:sp>
          <p:nvSpPr>
            <p:cNvPr id="45" name="TextBox 44"/>
            <p:cNvSpPr txBox="1"/>
            <p:nvPr/>
          </p:nvSpPr>
          <p:spPr>
            <a:xfrm>
              <a:off x="276166" y="4990712"/>
              <a:ext cx="7891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/>
                <a:t>Systems</a:t>
              </a:r>
              <a:endParaRPr lang="en-US" sz="1400" b="1" dirty="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29637" y="2539557"/>
              <a:ext cx="4438466" cy="3994018"/>
              <a:chOff x="462362" y="2416745"/>
              <a:chExt cx="4438466" cy="3994018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1282261" y="2416745"/>
                <a:ext cx="3618567" cy="3887730"/>
              </a:xfrm>
              <a:custGeom>
                <a:avLst/>
                <a:gdLst>
                  <a:gd name="connsiteX0" fmla="*/ 126456 w 808354"/>
                  <a:gd name="connsiteY0" fmla="*/ 149047 h 677527"/>
                  <a:gd name="connsiteX1" fmla="*/ 466090 w 808354"/>
                  <a:gd name="connsiteY1" fmla="*/ 57607 h 677527"/>
                  <a:gd name="connsiteX2" fmla="*/ 609781 w 808354"/>
                  <a:gd name="connsiteY2" fmla="*/ 5355 h 677527"/>
                  <a:gd name="connsiteX3" fmla="*/ 805724 w 808354"/>
                  <a:gd name="connsiteY3" fmla="*/ 188235 h 677527"/>
                  <a:gd name="connsiteX4" fmla="*/ 714284 w 808354"/>
                  <a:gd name="connsiteY4" fmla="*/ 253549 h 677527"/>
                  <a:gd name="connsiteX5" fmla="*/ 792661 w 808354"/>
                  <a:gd name="connsiteY5" fmla="*/ 371115 h 677527"/>
                  <a:gd name="connsiteX6" fmla="*/ 779599 w 808354"/>
                  <a:gd name="connsiteY6" fmla="*/ 475618 h 677527"/>
                  <a:gd name="connsiteX7" fmla="*/ 505279 w 808354"/>
                  <a:gd name="connsiteY7" fmla="*/ 671561 h 677527"/>
                  <a:gd name="connsiteX8" fmla="*/ 387713 w 808354"/>
                  <a:gd name="connsiteY8" fmla="*/ 619309 h 677527"/>
                  <a:gd name="connsiteX9" fmla="*/ 361587 w 808354"/>
                  <a:gd name="connsiteY9" fmla="*/ 540932 h 677527"/>
                  <a:gd name="connsiteX10" fmla="*/ 126456 w 808354"/>
                  <a:gd name="connsiteY10" fmla="*/ 606247 h 677527"/>
                  <a:gd name="connsiteX11" fmla="*/ 152581 w 808354"/>
                  <a:gd name="connsiteY11" fmla="*/ 449492 h 677527"/>
                  <a:gd name="connsiteX12" fmla="*/ 21953 w 808354"/>
                  <a:gd name="connsiteY12" fmla="*/ 371115 h 677527"/>
                  <a:gd name="connsiteX13" fmla="*/ 8890 w 808354"/>
                  <a:gd name="connsiteY13" fmla="*/ 240487 h 677527"/>
                  <a:gd name="connsiteX14" fmla="*/ 126456 w 808354"/>
                  <a:gd name="connsiteY14" fmla="*/ 149047 h 677527"/>
                  <a:gd name="connsiteX0" fmla="*/ 126456 w 808354"/>
                  <a:gd name="connsiteY0" fmla="*/ 149047 h 677527"/>
                  <a:gd name="connsiteX1" fmla="*/ 466090 w 808354"/>
                  <a:gd name="connsiteY1" fmla="*/ 57607 h 677527"/>
                  <a:gd name="connsiteX2" fmla="*/ 609781 w 808354"/>
                  <a:gd name="connsiteY2" fmla="*/ 5355 h 677527"/>
                  <a:gd name="connsiteX3" fmla="*/ 805724 w 808354"/>
                  <a:gd name="connsiteY3" fmla="*/ 188235 h 677527"/>
                  <a:gd name="connsiteX4" fmla="*/ 714284 w 808354"/>
                  <a:gd name="connsiteY4" fmla="*/ 253549 h 677527"/>
                  <a:gd name="connsiteX5" fmla="*/ 792661 w 808354"/>
                  <a:gd name="connsiteY5" fmla="*/ 371115 h 677527"/>
                  <a:gd name="connsiteX6" fmla="*/ 779599 w 808354"/>
                  <a:gd name="connsiteY6" fmla="*/ 475618 h 677527"/>
                  <a:gd name="connsiteX7" fmla="*/ 505279 w 808354"/>
                  <a:gd name="connsiteY7" fmla="*/ 671561 h 677527"/>
                  <a:gd name="connsiteX8" fmla="*/ 387713 w 808354"/>
                  <a:gd name="connsiteY8" fmla="*/ 619309 h 677527"/>
                  <a:gd name="connsiteX9" fmla="*/ 361587 w 808354"/>
                  <a:gd name="connsiteY9" fmla="*/ 540932 h 677527"/>
                  <a:gd name="connsiteX10" fmla="*/ 152581 w 808354"/>
                  <a:gd name="connsiteY10" fmla="*/ 449492 h 677527"/>
                  <a:gd name="connsiteX11" fmla="*/ 21953 w 808354"/>
                  <a:gd name="connsiteY11" fmla="*/ 371115 h 677527"/>
                  <a:gd name="connsiteX12" fmla="*/ 8890 w 808354"/>
                  <a:gd name="connsiteY12" fmla="*/ 240487 h 677527"/>
                  <a:gd name="connsiteX13" fmla="*/ 126456 w 808354"/>
                  <a:gd name="connsiteY13" fmla="*/ 149047 h 677527"/>
                  <a:gd name="connsiteX0" fmla="*/ 126456 w 817237"/>
                  <a:gd name="connsiteY0" fmla="*/ 149047 h 677527"/>
                  <a:gd name="connsiteX1" fmla="*/ 466090 w 817237"/>
                  <a:gd name="connsiteY1" fmla="*/ 57607 h 677527"/>
                  <a:gd name="connsiteX2" fmla="*/ 609781 w 817237"/>
                  <a:gd name="connsiteY2" fmla="*/ 5355 h 677527"/>
                  <a:gd name="connsiteX3" fmla="*/ 805724 w 817237"/>
                  <a:gd name="connsiteY3" fmla="*/ 188235 h 677527"/>
                  <a:gd name="connsiteX4" fmla="*/ 792661 w 817237"/>
                  <a:gd name="connsiteY4" fmla="*/ 371115 h 677527"/>
                  <a:gd name="connsiteX5" fmla="*/ 779599 w 817237"/>
                  <a:gd name="connsiteY5" fmla="*/ 475618 h 677527"/>
                  <a:gd name="connsiteX6" fmla="*/ 505279 w 817237"/>
                  <a:gd name="connsiteY6" fmla="*/ 671561 h 677527"/>
                  <a:gd name="connsiteX7" fmla="*/ 387713 w 817237"/>
                  <a:gd name="connsiteY7" fmla="*/ 619309 h 677527"/>
                  <a:gd name="connsiteX8" fmla="*/ 361587 w 817237"/>
                  <a:gd name="connsiteY8" fmla="*/ 540932 h 677527"/>
                  <a:gd name="connsiteX9" fmla="*/ 152581 w 817237"/>
                  <a:gd name="connsiteY9" fmla="*/ 449492 h 677527"/>
                  <a:gd name="connsiteX10" fmla="*/ 21953 w 817237"/>
                  <a:gd name="connsiteY10" fmla="*/ 371115 h 677527"/>
                  <a:gd name="connsiteX11" fmla="*/ 8890 w 817237"/>
                  <a:gd name="connsiteY11" fmla="*/ 240487 h 677527"/>
                  <a:gd name="connsiteX12" fmla="*/ 126456 w 817237"/>
                  <a:gd name="connsiteY12" fmla="*/ 149047 h 677527"/>
                  <a:gd name="connsiteX0" fmla="*/ 126456 w 827729"/>
                  <a:gd name="connsiteY0" fmla="*/ 91883 h 620363"/>
                  <a:gd name="connsiteX1" fmla="*/ 466090 w 827729"/>
                  <a:gd name="connsiteY1" fmla="*/ 443 h 620363"/>
                  <a:gd name="connsiteX2" fmla="*/ 805724 w 827729"/>
                  <a:gd name="connsiteY2" fmla="*/ 131071 h 620363"/>
                  <a:gd name="connsiteX3" fmla="*/ 792661 w 827729"/>
                  <a:gd name="connsiteY3" fmla="*/ 313951 h 620363"/>
                  <a:gd name="connsiteX4" fmla="*/ 779599 w 827729"/>
                  <a:gd name="connsiteY4" fmla="*/ 418454 h 620363"/>
                  <a:gd name="connsiteX5" fmla="*/ 505279 w 827729"/>
                  <a:gd name="connsiteY5" fmla="*/ 614397 h 620363"/>
                  <a:gd name="connsiteX6" fmla="*/ 387713 w 827729"/>
                  <a:gd name="connsiteY6" fmla="*/ 562145 h 620363"/>
                  <a:gd name="connsiteX7" fmla="*/ 361587 w 827729"/>
                  <a:gd name="connsiteY7" fmla="*/ 483768 h 620363"/>
                  <a:gd name="connsiteX8" fmla="*/ 152581 w 827729"/>
                  <a:gd name="connsiteY8" fmla="*/ 392328 h 620363"/>
                  <a:gd name="connsiteX9" fmla="*/ 21953 w 827729"/>
                  <a:gd name="connsiteY9" fmla="*/ 313951 h 620363"/>
                  <a:gd name="connsiteX10" fmla="*/ 8890 w 827729"/>
                  <a:gd name="connsiteY10" fmla="*/ 183323 h 620363"/>
                  <a:gd name="connsiteX11" fmla="*/ 126456 w 827729"/>
                  <a:gd name="connsiteY11" fmla="*/ 91883 h 620363"/>
                  <a:gd name="connsiteX0" fmla="*/ 126456 w 827729"/>
                  <a:gd name="connsiteY0" fmla="*/ 91883 h 620115"/>
                  <a:gd name="connsiteX1" fmla="*/ 466090 w 827729"/>
                  <a:gd name="connsiteY1" fmla="*/ 443 h 620115"/>
                  <a:gd name="connsiteX2" fmla="*/ 805724 w 827729"/>
                  <a:gd name="connsiteY2" fmla="*/ 131071 h 620115"/>
                  <a:gd name="connsiteX3" fmla="*/ 792661 w 827729"/>
                  <a:gd name="connsiteY3" fmla="*/ 313951 h 620115"/>
                  <a:gd name="connsiteX4" fmla="*/ 779599 w 827729"/>
                  <a:gd name="connsiteY4" fmla="*/ 418454 h 620115"/>
                  <a:gd name="connsiteX5" fmla="*/ 505279 w 827729"/>
                  <a:gd name="connsiteY5" fmla="*/ 614397 h 620115"/>
                  <a:gd name="connsiteX6" fmla="*/ 387713 w 827729"/>
                  <a:gd name="connsiteY6" fmla="*/ 562145 h 620115"/>
                  <a:gd name="connsiteX7" fmla="*/ 255990 w 827729"/>
                  <a:gd name="connsiteY7" fmla="*/ 504388 h 620115"/>
                  <a:gd name="connsiteX8" fmla="*/ 152581 w 827729"/>
                  <a:gd name="connsiteY8" fmla="*/ 392328 h 620115"/>
                  <a:gd name="connsiteX9" fmla="*/ 21953 w 827729"/>
                  <a:gd name="connsiteY9" fmla="*/ 313951 h 620115"/>
                  <a:gd name="connsiteX10" fmla="*/ 8890 w 827729"/>
                  <a:gd name="connsiteY10" fmla="*/ 183323 h 620115"/>
                  <a:gd name="connsiteX11" fmla="*/ 126456 w 827729"/>
                  <a:gd name="connsiteY11" fmla="*/ 91883 h 620115"/>
                  <a:gd name="connsiteX0" fmla="*/ 139145 w 840418"/>
                  <a:gd name="connsiteY0" fmla="*/ 91883 h 620115"/>
                  <a:gd name="connsiteX1" fmla="*/ 478779 w 840418"/>
                  <a:gd name="connsiteY1" fmla="*/ 443 h 620115"/>
                  <a:gd name="connsiteX2" fmla="*/ 818413 w 840418"/>
                  <a:gd name="connsiteY2" fmla="*/ 131071 h 620115"/>
                  <a:gd name="connsiteX3" fmla="*/ 805350 w 840418"/>
                  <a:gd name="connsiteY3" fmla="*/ 313951 h 620115"/>
                  <a:gd name="connsiteX4" fmla="*/ 792288 w 840418"/>
                  <a:gd name="connsiteY4" fmla="*/ 418454 h 620115"/>
                  <a:gd name="connsiteX5" fmla="*/ 517968 w 840418"/>
                  <a:gd name="connsiteY5" fmla="*/ 614397 h 620115"/>
                  <a:gd name="connsiteX6" fmla="*/ 400402 w 840418"/>
                  <a:gd name="connsiteY6" fmla="*/ 562145 h 620115"/>
                  <a:gd name="connsiteX7" fmla="*/ 268679 w 840418"/>
                  <a:gd name="connsiteY7" fmla="*/ 504388 h 620115"/>
                  <a:gd name="connsiteX8" fmla="*/ 10174 w 840418"/>
                  <a:gd name="connsiteY8" fmla="*/ 438151 h 620115"/>
                  <a:gd name="connsiteX9" fmla="*/ 34642 w 840418"/>
                  <a:gd name="connsiteY9" fmla="*/ 313951 h 620115"/>
                  <a:gd name="connsiteX10" fmla="*/ 21579 w 840418"/>
                  <a:gd name="connsiteY10" fmla="*/ 183323 h 620115"/>
                  <a:gd name="connsiteX11" fmla="*/ 139145 w 840418"/>
                  <a:gd name="connsiteY11" fmla="*/ 91883 h 620115"/>
                  <a:gd name="connsiteX0" fmla="*/ 139145 w 840417"/>
                  <a:gd name="connsiteY0" fmla="*/ 62327 h 590559"/>
                  <a:gd name="connsiteX1" fmla="*/ 478779 w 840417"/>
                  <a:gd name="connsiteY1" fmla="*/ 672 h 590559"/>
                  <a:gd name="connsiteX2" fmla="*/ 818413 w 840417"/>
                  <a:gd name="connsiteY2" fmla="*/ 101515 h 590559"/>
                  <a:gd name="connsiteX3" fmla="*/ 805350 w 840417"/>
                  <a:gd name="connsiteY3" fmla="*/ 284395 h 590559"/>
                  <a:gd name="connsiteX4" fmla="*/ 792288 w 840417"/>
                  <a:gd name="connsiteY4" fmla="*/ 388898 h 590559"/>
                  <a:gd name="connsiteX5" fmla="*/ 517968 w 840417"/>
                  <a:gd name="connsiteY5" fmla="*/ 584841 h 590559"/>
                  <a:gd name="connsiteX6" fmla="*/ 400402 w 840417"/>
                  <a:gd name="connsiteY6" fmla="*/ 532589 h 590559"/>
                  <a:gd name="connsiteX7" fmla="*/ 268679 w 840417"/>
                  <a:gd name="connsiteY7" fmla="*/ 474832 h 590559"/>
                  <a:gd name="connsiteX8" fmla="*/ 10174 w 840417"/>
                  <a:gd name="connsiteY8" fmla="*/ 408595 h 590559"/>
                  <a:gd name="connsiteX9" fmla="*/ 34642 w 840417"/>
                  <a:gd name="connsiteY9" fmla="*/ 284395 h 590559"/>
                  <a:gd name="connsiteX10" fmla="*/ 21579 w 840417"/>
                  <a:gd name="connsiteY10" fmla="*/ 153767 h 590559"/>
                  <a:gd name="connsiteX11" fmla="*/ 139145 w 840417"/>
                  <a:gd name="connsiteY11" fmla="*/ 62327 h 590559"/>
                  <a:gd name="connsiteX0" fmla="*/ 139145 w 846312"/>
                  <a:gd name="connsiteY0" fmla="*/ 62327 h 590559"/>
                  <a:gd name="connsiteX1" fmla="*/ 478779 w 846312"/>
                  <a:gd name="connsiteY1" fmla="*/ 672 h 590559"/>
                  <a:gd name="connsiteX2" fmla="*/ 818413 w 846312"/>
                  <a:gd name="connsiteY2" fmla="*/ 101515 h 590559"/>
                  <a:gd name="connsiteX3" fmla="*/ 792288 w 846312"/>
                  <a:gd name="connsiteY3" fmla="*/ 388898 h 590559"/>
                  <a:gd name="connsiteX4" fmla="*/ 517968 w 846312"/>
                  <a:gd name="connsiteY4" fmla="*/ 584841 h 590559"/>
                  <a:gd name="connsiteX5" fmla="*/ 400402 w 846312"/>
                  <a:gd name="connsiteY5" fmla="*/ 532589 h 590559"/>
                  <a:gd name="connsiteX6" fmla="*/ 268679 w 846312"/>
                  <a:gd name="connsiteY6" fmla="*/ 474832 h 590559"/>
                  <a:gd name="connsiteX7" fmla="*/ 10174 w 846312"/>
                  <a:gd name="connsiteY7" fmla="*/ 408595 h 590559"/>
                  <a:gd name="connsiteX8" fmla="*/ 34642 w 846312"/>
                  <a:gd name="connsiteY8" fmla="*/ 284395 h 590559"/>
                  <a:gd name="connsiteX9" fmla="*/ 21579 w 846312"/>
                  <a:gd name="connsiteY9" fmla="*/ 153767 h 590559"/>
                  <a:gd name="connsiteX10" fmla="*/ 139145 w 846312"/>
                  <a:gd name="connsiteY10" fmla="*/ 62327 h 590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6312" h="590559">
                    <a:moveTo>
                      <a:pt x="139145" y="62327"/>
                    </a:moveTo>
                    <a:cubicBezTo>
                      <a:pt x="215345" y="36811"/>
                      <a:pt x="365568" y="-5859"/>
                      <a:pt x="478779" y="672"/>
                    </a:cubicBezTo>
                    <a:cubicBezTo>
                      <a:pt x="591990" y="7203"/>
                      <a:pt x="766162" y="36811"/>
                      <a:pt x="818413" y="101515"/>
                    </a:cubicBezTo>
                    <a:cubicBezTo>
                      <a:pt x="870665" y="166219"/>
                      <a:pt x="842362" y="308344"/>
                      <a:pt x="792288" y="388898"/>
                    </a:cubicBezTo>
                    <a:cubicBezTo>
                      <a:pt x="742214" y="469452"/>
                      <a:pt x="583282" y="560893"/>
                      <a:pt x="517968" y="584841"/>
                    </a:cubicBezTo>
                    <a:cubicBezTo>
                      <a:pt x="452654" y="608789"/>
                      <a:pt x="441950" y="550924"/>
                      <a:pt x="400402" y="532589"/>
                    </a:cubicBezTo>
                    <a:cubicBezTo>
                      <a:pt x="358854" y="514254"/>
                      <a:pt x="333717" y="495498"/>
                      <a:pt x="268679" y="474832"/>
                    </a:cubicBezTo>
                    <a:cubicBezTo>
                      <a:pt x="203641" y="454166"/>
                      <a:pt x="49180" y="440334"/>
                      <a:pt x="10174" y="408595"/>
                    </a:cubicBezTo>
                    <a:cubicBezTo>
                      <a:pt x="-28832" y="376856"/>
                      <a:pt x="58591" y="319229"/>
                      <a:pt x="34642" y="284395"/>
                    </a:cubicBezTo>
                    <a:cubicBezTo>
                      <a:pt x="10693" y="249561"/>
                      <a:pt x="6339" y="192956"/>
                      <a:pt x="21579" y="153767"/>
                    </a:cubicBezTo>
                    <a:cubicBezTo>
                      <a:pt x="36819" y="114579"/>
                      <a:pt x="62945" y="87843"/>
                      <a:pt x="139145" y="62327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462362" y="5265512"/>
                <a:ext cx="1497436" cy="1145251"/>
              </a:xfrm>
              <a:custGeom>
                <a:avLst/>
                <a:gdLst>
                  <a:gd name="connsiteX0" fmla="*/ 126456 w 808354"/>
                  <a:gd name="connsiteY0" fmla="*/ 149047 h 677527"/>
                  <a:gd name="connsiteX1" fmla="*/ 466090 w 808354"/>
                  <a:gd name="connsiteY1" fmla="*/ 57607 h 677527"/>
                  <a:gd name="connsiteX2" fmla="*/ 609781 w 808354"/>
                  <a:gd name="connsiteY2" fmla="*/ 5355 h 677527"/>
                  <a:gd name="connsiteX3" fmla="*/ 805724 w 808354"/>
                  <a:gd name="connsiteY3" fmla="*/ 188235 h 677527"/>
                  <a:gd name="connsiteX4" fmla="*/ 714284 w 808354"/>
                  <a:gd name="connsiteY4" fmla="*/ 253549 h 677527"/>
                  <a:gd name="connsiteX5" fmla="*/ 792661 w 808354"/>
                  <a:gd name="connsiteY5" fmla="*/ 371115 h 677527"/>
                  <a:gd name="connsiteX6" fmla="*/ 779599 w 808354"/>
                  <a:gd name="connsiteY6" fmla="*/ 475618 h 677527"/>
                  <a:gd name="connsiteX7" fmla="*/ 505279 w 808354"/>
                  <a:gd name="connsiteY7" fmla="*/ 671561 h 677527"/>
                  <a:gd name="connsiteX8" fmla="*/ 387713 w 808354"/>
                  <a:gd name="connsiteY8" fmla="*/ 619309 h 677527"/>
                  <a:gd name="connsiteX9" fmla="*/ 361587 w 808354"/>
                  <a:gd name="connsiteY9" fmla="*/ 540932 h 677527"/>
                  <a:gd name="connsiteX10" fmla="*/ 126456 w 808354"/>
                  <a:gd name="connsiteY10" fmla="*/ 606247 h 677527"/>
                  <a:gd name="connsiteX11" fmla="*/ 152581 w 808354"/>
                  <a:gd name="connsiteY11" fmla="*/ 449492 h 677527"/>
                  <a:gd name="connsiteX12" fmla="*/ 21953 w 808354"/>
                  <a:gd name="connsiteY12" fmla="*/ 371115 h 677527"/>
                  <a:gd name="connsiteX13" fmla="*/ 8890 w 808354"/>
                  <a:gd name="connsiteY13" fmla="*/ 240487 h 677527"/>
                  <a:gd name="connsiteX14" fmla="*/ 126456 w 808354"/>
                  <a:gd name="connsiteY14" fmla="*/ 149047 h 677527"/>
                  <a:gd name="connsiteX0" fmla="*/ 126456 w 808354"/>
                  <a:gd name="connsiteY0" fmla="*/ 149047 h 677527"/>
                  <a:gd name="connsiteX1" fmla="*/ 466090 w 808354"/>
                  <a:gd name="connsiteY1" fmla="*/ 57607 h 677527"/>
                  <a:gd name="connsiteX2" fmla="*/ 609781 w 808354"/>
                  <a:gd name="connsiteY2" fmla="*/ 5355 h 677527"/>
                  <a:gd name="connsiteX3" fmla="*/ 805724 w 808354"/>
                  <a:gd name="connsiteY3" fmla="*/ 188235 h 677527"/>
                  <a:gd name="connsiteX4" fmla="*/ 714284 w 808354"/>
                  <a:gd name="connsiteY4" fmla="*/ 253549 h 677527"/>
                  <a:gd name="connsiteX5" fmla="*/ 792661 w 808354"/>
                  <a:gd name="connsiteY5" fmla="*/ 371115 h 677527"/>
                  <a:gd name="connsiteX6" fmla="*/ 779599 w 808354"/>
                  <a:gd name="connsiteY6" fmla="*/ 475618 h 677527"/>
                  <a:gd name="connsiteX7" fmla="*/ 505279 w 808354"/>
                  <a:gd name="connsiteY7" fmla="*/ 671561 h 677527"/>
                  <a:gd name="connsiteX8" fmla="*/ 387713 w 808354"/>
                  <a:gd name="connsiteY8" fmla="*/ 619309 h 677527"/>
                  <a:gd name="connsiteX9" fmla="*/ 361587 w 808354"/>
                  <a:gd name="connsiteY9" fmla="*/ 540932 h 677527"/>
                  <a:gd name="connsiteX10" fmla="*/ 152581 w 808354"/>
                  <a:gd name="connsiteY10" fmla="*/ 449492 h 677527"/>
                  <a:gd name="connsiteX11" fmla="*/ 21953 w 808354"/>
                  <a:gd name="connsiteY11" fmla="*/ 371115 h 677527"/>
                  <a:gd name="connsiteX12" fmla="*/ 8890 w 808354"/>
                  <a:gd name="connsiteY12" fmla="*/ 240487 h 677527"/>
                  <a:gd name="connsiteX13" fmla="*/ 126456 w 808354"/>
                  <a:gd name="connsiteY13" fmla="*/ 149047 h 677527"/>
                  <a:gd name="connsiteX0" fmla="*/ 126456 w 817237"/>
                  <a:gd name="connsiteY0" fmla="*/ 149047 h 677527"/>
                  <a:gd name="connsiteX1" fmla="*/ 466090 w 817237"/>
                  <a:gd name="connsiteY1" fmla="*/ 57607 h 677527"/>
                  <a:gd name="connsiteX2" fmla="*/ 609781 w 817237"/>
                  <a:gd name="connsiteY2" fmla="*/ 5355 h 677527"/>
                  <a:gd name="connsiteX3" fmla="*/ 805724 w 817237"/>
                  <a:gd name="connsiteY3" fmla="*/ 188235 h 677527"/>
                  <a:gd name="connsiteX4" fmla="*/ 792661 w 817237"/>
                  <a:gd name="connsiteY4" fmla="*/ 371115 h 677527"/>
                  <a:gd name="connsiteX5" fmla="*/ 779599 w 817237"/>
                  <a:gd name="connsiteY5" fmla="*/ 475618 h 677527"/>
                  <a:gd name="connsiteX6" fmla="*/ 505279 w 817237"/>
                  <a:gd name="connsiteY6" fmla="*/ 671561 h 677527"/>
                  <a:gd name="connsiteX7" fmla="*/ 387713 w 817237"/>
                  <a:gd name="connsiteY7" fmla="*/ 619309 h 677527"/>
                  <a:gd name="connsiteX8" fmla="*/ 361587 w 817237"/>
                  <a:gd name="connsiteY8" fmla="*/ 540932 h 677527"/>
                  <a:gd name="connsiteX9" fmla="*/ 152581 w 817237"/>
                  <a:gd name="connsiteY9" fmla="*/ 449492 h 677527"/>
                  <a:gd name="connsiteX10" fmla="*/ 21953 w 817237"/>
                  <a:gd name="connsiteY10" fmla="*/ 371115 h 677527"/>
                  <a:gd name="connsiteX11" fmla="*/ 8890 w 817237"/>
                  <a:gd name="connsiteY11" fmla="*/ 240487 h 677527"/>
                  <a:gd name="connsiteX12" fmla="*/ 126456 w 817237"/>
                  <a:gd name="connsiteY12" fmla="*/ 149047 h 677527"/>
                  <a:gd name="connsiteX0" fmla="*/ 126456 w 827729"/>
                  <a:gd name="connsiteY0" fmla="*/ 91883 h 620363"/>
                  <a:gd name="connsiteX1" fmla="*/ 466090 w 827729"/>
                  <a:gd name="connsiteY1" fmla="*/ 443 h 620363"/>
                  <a:gd name="connsiteX2" fmla="*/ 805724 w 827729"/>
                  <a:gd name="connsiteY2" fmla="*/ 131071 h 620363"/>
                  <a:gd name="connsiteX3" fmla="*/ 792661 w 827729"/>
                  <a:gd name="connsiteY3" fmla="*/ 313951 h 620363"/>
                  <a:gd name="connsiteX4" fmla="*/ 779599 w 827729"/>
                  <a:gd name="connsiteY4" fmla="*/ 418454 h 620363"/>
                  <a:gd name="connsiteX5" fmla="*/ 505279 w 827729"/>
                  <a:gd name="connsiteY5" fmla="*/ 614397 h 620363"/>
                  <a:gd name="connsiteX6" fmla="*/ 387713 w 827729"/>
                  <a:gd name="connsiteY6" fmla="*/ 562145 h 620363"/>
                  <a:gd name="connsiteX7" fmla="*/ 361587 w 827729"/>
                  <a:gd name="connsiteY7" fmla="*/ 483768 h 620363"/>
                  <a:gd name="connsiteX8" fmla="*/ 152581 w 827729"/>
                  <a:gd name="connsiteY8" fmla="*/ 392328 h 620363"/>
                  <a:gd name="connsiteX9" fmla="*/ 21953 w 827729"/>
                  <a:gd name="connsiteY9" fmla="*/ 313951 h 620363"/>
                  <a:gd name="connsiteX10" fmla="*/ 8890 w 827729"/>
                  <a:gd name="connsiteY10" fmla="*/ 183323 h 620363"/>
                  <a:gd name="connsiteX11" fmla="*/ 126456 w 827729"/>
                  <a:gd name="connsiteY11" fmla="*/ 91883 h 620363"/>
                  <a:gd name="connsiteX0" fmla="*/ 126456 w 827729"/>
                  <a:gd name="connsiteY0" fmla="*/ 91883 h 620115"/>
                  <a:gd name="connsiteX1" fmla="*/ 466090 w 827729"/>
                  <a:gd name="connsiteY1" fmla="*/ 443 h 620115"/>
                  <a:gd name="connsiteX2" fmla="*/ 805724 w 827729"/>
                  <a:gd name="connsiteY2" fmla="*/ 131071 h 620115"/>
                  <a:gd name="connsiteX3" fmla="*/ 792661 w 827729"/>
                  <a:gd name="connsiteY3" fmla="*/ 313951 h 620115"/>
                  <a:gd name="connsiteX4" fmla="*/ 779599 w 827729"/>
                  <a:gd name="connsiteY4" fmla="*/ 418454 h 620115"/>
                  <a:gd name="connsiteX5" fmla="*/ 505279 w 827729"/>
                  <a:gd name="connsiteY5" fmla="*/ 614397 h 620115"/>
                  <a:gd name="connsiteX6" fmla="*/ 387713 w 827729"/>
                  <a:gd name="connsiteY6" fmla="*/ 562145 h 620115"/>
                  <a:gd name="connsiteX7" fmla="*/ 255990 w 827729"/>
                  <a:gd name="connsiteY7" fmla="*/ 504388 h 620115"/>
                  <a:gd name="connsiteX8" fmla="*/ 152581 w 827729"/>
                  <a:gd name="connsiteY8" fmla="*/ 392328 h 620115"/>
                  <a:gd name="connsiteX9" fmla="*/ 21953 w 827729"/>
                  <a:gd name="connsiteY9" fmla="*/ 313951 h 620115"/>
                  <a:gd name="connsiteX10" fmla="*/ 8890 w 827729"/>
                  <a:gd name="connsiteY10" fmla="*/ 183323 h 620115"/>
                  <a:gd name="connsiteX11" fmla="*/ 126456 w 827729"/>
                  <a:gd name="connsiteY11" fmla="*/ 91883 h 620115"/>
                  <a:gd name="connsiteX0" fmla="*/ 139145 w 840418"/>
                  <a:gd name="connsiteY0" fmla="*/ 91883 h 620115"/>
                  <a:gd name="connsiteX1" fmla="*/ 478779 w 840418"/>
                  <a:gd name="connsiteY1" fmla="*/ 443 h 620115"/>
                  <a:gd name="connsiteX2" fmla="*/ 818413 w 840418"/>
                  <a:gd name="connsiteY2" fmla="*/ 131071 h 620115"/>
                  <a:gd name="connsiteX3" fmla="*/ 805350 w 840418"/>
                  <a:gd name="connsiteY3" fmla="*/ 313951 h 620115"/>
                  <a:gd name="connsiteX4" fmla="*/ 792288 w 840418"/>
                  <a:gd name="connsiteY4" fmla="*/ 418454 h 620115"/>
                  <a:gd name="connsiteX5" fmla="*/ 517968 w 840418"/>
                  <a:gd name="connsiteY5" fmla="*/ 614397 h 620115"/>
                  <a:gd name="connsiteX6" fmla="*/ 400402 w 840418"/>
                  <a:gd name="connsiteY6" fmla="*/ 562145 h 620115"/>
                  <a:gd name="connsiteX7" fmla="*/ 268679 w 840418"/>
                  <a:gd name="connsiteY7" fmla="*/ 504388 h 620115"/>
                  <a:gd name="connsiteX8" fmla="*/ 10174 w 840418"/>
                  <a:gd name="connsiteY8" fmla="*/ 438151 h 620115"/>
                  <a:gd name="connsiteX9" fmla="*/ 34642 w 840418"/>
                  <a:gd name="connsiteY9" fmla="*/ 313951 h 620115"/>
                  <a:gd name="connsiteX10" fmla="*/ 21579 w 840418"/>
                  <a:gd name="connsiteY10" fmla="*/ 183323 h 620115"/>
                  <a:gd name="connsiteX11" fmla="*/ 139145 w 840418"/>
                  <a:gd name="connsiteY11" fmla="*/ 91883 h 620115"/>
                  <a:gd name="connsiteX0" fmla="*/ 139145 w 840417"/>
                  <a:gd name="connsiteY0" fmla="*/ 62327 h 590559"/>
                  <a:gd name="connsiteX1" fmla="*/ 478779 w 840417"/>
                  <a:gd name="connsiteY1" fmla="*/ 672 h 590559"/>
                  <a:gd name="connsiteX2" fmla="*/ 818413 w 840417"/>
                  <a:gd name="connsiteY2" fmla="*/ 101515 h 590559"/>
                  <a:gd name="connsiteX3" fmla="*/ 805350 w 840417"/>
                  <a:gd name="connsiteY3" fmla="*/ 284395 h 590559"/>
                  <a:gd name="connsiteX4" fmla="*/ 792288 w 840417"/>
                  <a:gd name="connsiteY4" fmla="*/ 388898 h 590559"/>
                  <a:gd name="connsiteX5" fmla="*/ 517968 w 840417"/>
                  <a:gd name="connsiteY5" fmla="*/ 584841 h 590559"/>
                  <a:gd name="connsiteX6" fmla="*/ 400402 w 840417"/>
                  <a:gd name="connsiteY6" fmla="*/ 532589 h 590559"/>
                  <a:gd name="connsiteX7" fmla="*/ 268679 w 840417"/>
                  <a:gd name="connsiteY7" fmla="*/ 474832 h 590559"/>
                  <a:gd name="connsiteX8" fmla="*/ 10174 w 840417"/>
                  <a:gd name="connsiteY8" fmla="*/ 408595 h 590559"/>
                  <a:gd name="connsiteX9" fmla="*/ 34642 w 840417"/>
                  <a:gd name="connsiteY9" fmla="*/ 284395 h 590559"/>
                  <a:gd name="connsiteX10" fmla="*/ 21579 w 840417"/>
                  <a:gd name="connsiteY10" fmla="*/ 153767 h 590559"/>
                  <a:gd name="connsiteX11" fmla="*/ 139145 w 840417"/>
                  <a:gd name="connsiteY11" fmla="*/ 62327 h 590559"/>
                  <a:gd name="connsiteX0" fmla="*/ 139145 w 846312"/>
                  <a:gd name="connsiteY0" fmla="*/ 62327 h 590559"/>
                  <a:gd name="connsiteX1" fmla="*/ 478779 w 846312"/>
                  <a:gd name="connsiteY1" fmla="*/ 672 h 590559"/>
                  <a:gd name="connsiteX2" fmla="*/ 818413 w 846312"/>
                  <a:gd name="connsiteY2" fmla="*/ 101515 h 590559"/>
                  <a:gd name="connsiteX3" fmla="*/ 792288 w 846312"/>
                  <a:gd name="connsiteY3" fmla="*/ 388898 h 590559"/>
                  <a:gd name="connsiteX4" fmla="*/ 517968 w 846312"/>
                  <a:gd name="connsiteY4" fmla="*/ 584841 h 590559"/>
                  <a:gd name="connsiteX5" fmla="*/ 400402 w 846312"/>
                  <a:gd name="connsiteY5" fmla="*/ 532589 h 590559"/>
                  <a:gd name="connsiteX6" fmla="*/ 268679 w 846312"/>
                  <a:gd name="connsiteY6" fmla="*/ 474832 h 590559"/>
                  <a:gd name="connsiteX7" fmla="*/ 10174 w 846312"/>
                  <a:gd name="connsiteY7" fmla="*/ 408595 h 590559"/>
                  <a:gd name="connsiteX8" fmla="*/ 34642 w 846312"/>
                  <a:gd name="connsiteY8" fmla="*/ 284395 h 590559"/>
                  <a:gd name="connsiteX9" fmla="*/ 21579 w 846312"/>
                  <a:gd name="connsiteY9" fmla="*/ 153767 h 590559"/>
                  <a:gd name="connsiteX10" fmla="*/ 139145 w 846312"/>
                  <a:gd name="connsiteY10" fmla="*/ 62327 h 590559"/>
                  <a:gd name="connsiteX0" fmla="*/ 139145 w 806979"/>
                  <a:gd name="connsiteY0" fmla="*/ 63906 h 592138"/>
                  <a:gd name="connsiteX1" fmla="*/ 478779 w 806979"/>
                  <a:gd name="connsiteY1" fmla="*/ 2251 h 592138"/>
                  <a:gd name="connsiteX2" fmla="*/ 738979 w 806979"/>
                  <a:gd name="connsiteY2" fmla="*/ 144168 h 592138"/>
                  <a:gd name="connsiteX3" fmla="*/ 792288 w 806979"/>
                  <a:gd name="connsiteY3" fmla="*/ 390477 h 592138"/>
                  <a:gd name="connsiteX4" fmla="*/ 517968 w 806979"/>
                  <a:gd name="connsiteY4" fmla="*/ 586420 h 592138"/>
                  <a:gd name="connsiteX5" fmla="*/ 400402 w 806979"/>
                  <a:gd name="connsiteY5" fmla="*/ 534168 h 592138"/>
                  <a:gd name="connsiteX6" fmla="*/ 268679 w 806979"/>
                  <a:gd name="connsiteY6" fmla="*/ 476411 h 592138"/>
                  <a:gd name="connsiteX7" fmla="*/ 10174 w 806979"/>
                  <a:gd name="connsiteY7" fmla="*/ 410174 h 592138"/>
                  <a:gd name="connsiteX8" fmla="*/ 34642 w 806979"/>
                  <a:gd name="connsiteY8" fmla="*/ 285974 h 592138"/>
                  <a:gd name="connsiteX9" fmla="*/ 21579 w 806979"/>
                  <a:gd name="connsiteY9" fmla="*/ 155346 h 592138"/>
                  <a:gd name="connsiteX10" fmla="*/ 139145 w 806979"/>
                  <a:gd name="connsiteY10" fmla="*/ 63906 h 592138"/>
                  <a:gd name="connsiteX0" fmla="*/ 139145 w 806979"/>
                  <a:gd name="connsiteY0" fmla="*/ 63906 h 603262"/>
                  <a:gd name="connsiteX1" fmla="*/ 478779 w 806979"/>
                  <a:gd name="connsiteY1" fmla="*/ 2251 h 603262"/>
                  <a:gd name="connsiteX2" fmla="*/ 738979 w 806979"/>
                  <a:gd name="connsiteY2" fmla="*/ 144168 h 603262"/>
                  <a:gd name="connsiteX3" fmla="*/ 792288 w 806979"/>
                  <a:gd name="connsiteY3" fmla="*/ 390477 h 603262"/>
                  <a:gd name="connsiteX4" fmla="*/ 517968 w 806979"/>
                  <a:gd name="connsiteY4" fmla="*/ 586420 h 603262"/>
                  <a:gd name="connsiteX5" fmla="*/ 357630 w 806979"/>
                  <a:gd name="connsiteY5" fmla="*/ 580376 h 603262"/>
                  <a:gd name="connsiteX6" fmla="*/ 268679 w 806979"/>
                  <a:gd name="connsiteY6" fmla="*/ 476411 h 603262"/>
                  <a:gd name="connsiteX7" fmla="*/ 10174 w 806979"/>
                  <a:gd name="connsiteY7" fmla="*/ 410174 h 603262"/>
                  <a:gd name="connsiteX8" fmla="*/ 34642 w 806979"/>
                  <a:gd name="connsiteY8" fmla="*/ 285974 h 603262"/>
                  <a:gd name="connsiteX9" fmla="*/ 21579 w 806979"/>
                  <a:gd name="connsiteY9" fmla="*/ 155346 h 603262"/>
                  <a:gd name="connsiteX10" fmla="*/ 139145 w 806979"/>
                  <a:gd name="connsiteY10" fmla="*/ 63906 h 603262"/>
                  <a:gd name="connsiteX0" fmla="*/ 129355 w 797189"/>
                  <a:gd name="connsiteY0" fmla="*/ 63906 h 599634"/>
                  <a:gd name="connsiteX1" fmla="*/ 468989 w 797189"/>
                  <a:gd name="connsiteY1" fmla="*/ 2251 h 599634"/>
                  <a:gd name="connsiteX2" fmla="*/ 729189 w 797189"/>
                  <a:gd name="connsiteY2" fmla="*/ 144168 h 599634"/>
                  <a:gd name="connsiteX3" fmla="*/ 782498 w 797189"/>
                  <a:gd name="connsiteY3" fmla="*/ 390477 h 599634"/>
                  <a:gd name="connsiteX4" fmla="*/ 508178 w 797189"/>
                  <a:gd name="connsiteY4" fmla="*/ 586420 h 599634"/>
                  <a:gd name="connsiteX5" fmla="*/ 347840 w 797189"/>
                  <a:gd name="connsiteY5" fmla="*/ 580376 h 599634"/>
                  <a:gd name="connsiteX6" fmla="*/ 57250 w 797189"/>
                  <a:gd name="connsiteY6" fmla="*/ 568827 h 599634"/>
                  <a:gd name="connsiteX7" fmla="*/ 384 w 797189"/>
                  <a:gd name="connsiteY7" fmla="*/ 410174 h 599634"/>
                  <a:gd name="connsiteX8" fmla="*/ 24852 w 797189"/>
                  <a:gd name="connsiteY8" fmla="*/ 285974 h 599634"/>
                  <a:gd name="connsiteX9" fmla="*/ 11789 w 797189"/>
                  <a:gd name="connsiteY9" fmla="*/ 155346 h 599634"/>
                  <a:gd name="connsiteX10" fmla="*/ 129355 w 797189"/>
                  <a:gd name="connsiteY10" fmla="*/ 63906 h 599634"/>
                  <a:gd name="connsiteX0" fmla="*/ 129355 w 811272"/>
                  <a:gd name="connsiteY0" fmla="*/ 89 h 535817"/>
                  <a:gd name="connsiteX1" fmla="*/ 729189 w 811272"/>
                  <a:gd name="connsiteY1" fmla="*/ 80351 h 535817"/>
                  <a:gd name="connsiteX2" fmla="*/ 782498 w 811272"/>
                  <a:gd name="connsiteY2" fmla="*/ 326660 h 535817"/>
                  <a:gd name="connsiteX3" fmla="*/ 508178 w 811272"/>
                  <a:gd name="connsiteY3" fmla="*/ 522603 h 535817"/>
                  <a:gd name="connsiteX4" fmla="*/ 347840 w 811272"/>
                  <a:gd name="connsiteY4" fmla="*/ 516559 h 535817"/>
                  <a:gd name="connsiteX5" fmla="*/ 57250 w 811272"/>
                  <a:gd name="connsiteY5" fmla="*/ 505010 h 535817"/>
                  <a:gd name="connsiteX6" fmla="*/ 384 w 811272"/>
                  <a:gd name="connsiteY6" fmla="*/ 346357 h 535817"/>
                  <a:gd name="connsiteX7" fmla="*/ 24852 w 811272"/>
                  <a:gd name="connsiteY7" fmla="*/ 222157 h 535817"/>
                  <a:gd name="connsiteX8" fmla="*/ 11789 w 811272"/>
                  <a:gd name="connsiteY8" fmla="*/ 91529 h 535817"/>
                  <a:gd name="connsiteX9" fmla="*/ 129355 w 811272"/>
                  <a:gd name="connsiteY9" fmla="*/ 89 h 535817"/>
                  <a:gd name="connsiteX0" fmla="*/ 129355 w 792135"/>
                  <a:gd name="connsiteY0" fmla="*/ 0 h 535728"/>
                  <a:gd name="connsiteX1" fmla="*/ 782498 w 792135"/>
                  <a:gd name="connsiteY1" fmla="*/ 326571 h 535728"/>
                  <a:gd name="connsiteX2" fmla="*/ 508178 w 792135"/>
                  <a:gd name="connsiteY2" fmla="*/ 522514 h 535728"/>
                  <a:gd name="connsiteX3" fmla="*/ 347840 w 792135"/>
                  <a:gd name="connsiteY3" fmla="*/ 516470 h 535728"/>
                  <a:gd name="connsiteX4" fmla="*/ 57250 w 792135"/>
                  <a:gd name="connsiteY4" fmla="*/ 504921 h 535728"/>
                  <a:gd name="connsiteX5" fmla="*/ 384 w 792135"/>
                  <a:gd name="connsiteY5" fmla="*/ 346268 h 535728"/>
                  <a:gd name="connsiteX6" fmla="*/ 24852 w 792135"/>
                  <a:gd name="connsiteY6" fmla="*/ 222068 h 535728"/>
                  <a:gd name="connsiteX7" fmla="*/ 11789 w 792135"/>
                  <a:gd name="connsiteY7" fmla="*/ 91440 h 535728"/>
                  <a:gd name="connsiteX8" fmla="*/ 129355 w 792135"/>
                  <a:gd name="connsiteY8" fmla="*/ 0 h 535728"/>
                  <a:gd name="connsiteX0" fmla="*/ 129355 w 657387"/>
                  <a:gd name="connsiteY0" fmla="*/ 5293 h 546708"/>
                  <a:gd name="connsiteX1" fmla="*/ 641961 w 657387"/>
                  <a:gd name="connsiteY1" fmla="*/ 254851 h 546708"/>
                  <a:gd name="connsiteX2" fmla="*/ 508178 w 657387"/>
                  <a:gd name="connsiteY2" fmla="*/ 527807 h 546708"/>
                  <a:gd name="connsiteX3" fmla="*/ 347840 w 657387"/>
                  <a:gd name="connsiteY3" fmla="*/ 521763 h 546708"/>
                  <a:gd name="connsiteX4" fmla="*/ 57250 w 657387"/>
                  <a:gd name="connsiteY4" fmla="*/ 510214 h 546708"/>
                  <a:gd name="connsiteX5" fmla="*/ 384 w 657387"/>
                  <a:gd name="connsiteY5" fmla="*/ 351561 h 546708"/>
                  <a:gd name="connsiteX6" fmla="*/ 24852 w 657387"/>
                  <a:gd name="connsiteY6" fmla="*/ 227361 h 546708"/>
                  <a:gd name="connsiteX7" fmla="*/ 11789 w 657387"/>
                  <a:gd name="connsiteY7" fmla="*/ 96733 h 546708"/>
                  <a:gd name="connsiteX8" fmla="*/ 129355 w 657387"/>
                  <a:gd name="connsiteY8" fmla="*/ 5293 h 546708"/>
                  <a:gd name="connsiteX0" fmla="*/ 47680 w 700442"/>
                  <a:gd name="connsiteY0" fmla="*/ 152 h 450127"/>
                  <a:gd name="connsiteX1" fmla="*/ 677852 w 700442"/>
                  <a:gd name="connsiteY1" fmla="*/ 158270 h 450127"/>
                  <a:gd name="connsiteX2" fmla="*/ 544069 w 700442"/>
                  <a:gd name="connsiteY2" fmla="*/ 431226 h 450127"/>
                  <a:gd name="connsiteX3" fmla="*/ 383731 w 700442"/>
                  <a:gd name="connsiteY3" fmla="*/ 425182 h 450127"/>
                  <a:gd name="connsiteX4" fmla="*/ 93141 w 700442"/>
                  <a:gd name="connsiteY4" fmla="*/ 413633 h 450127"/>
                  <a:gd name="connsiteX5" fmla="*/ 36275 w 700442"/>
                  <a:gd name="connsiteY5" fmla="*/ 254980 h 450127"/>
                  <a:gd name="connsiteX6" fmla="*/ 60743 w 700442"/>
                  <a:gd name="connsiteY6" fmla="*/ 130780 h 450127"/>
                  <a:gd name="connsiteX7" fmla="*/ 47680 w 700442"/>
                  <a:gd name="connsiteY7" fmla="*/ 152 h 450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0442" h="450127">
                    <a:moveTo>
                      <a:pt x="47680" y="152"/>
                    </a:moveTo>
                    <a:cubicBezTo>
                      <a:pt x="150531" y="4734"/>
                      <a:pt x="595121" y="86424"/>
                      <a:pt x="677852" y="158270"/>
                    </a:cubicBezTo>
                    <a:cubicBezTo>
                      <a:pt x="760583" y="230116"/>
                      <a:pt x="593089" y="386741"/>
                      <a:pt x="544069" y="431226"/>
                    </a:cubicBezTo>
                    <a:cubicBezTo>
                      <a:pt x="495049" y="475711"/>
                      <a:pt x="458886" y="428114"/>
                      <a:pt x="383731" y="425182"/>
                    </a:cubicBezTo>
                    <a:cubicBezTo>
                      <a:pt x="308576" y="422250"/>
                      <a:pt x="151050" y="442000"/>
                      <a:pt x="93141" y="413633"/>
                    </a:cubicBezTo>
                    <a:cubicBezTo>
                      <a:pt x="35232" y="385266"/>
                      <a:pt x="41675" y="302122"/>
                      <a:pt x="36275" y="254980"/>
                    </a:cubicBezTo>
                    <a:cubicBezTo>
                      <a:pt x="30875" y="207838"/>
                      <a:pt x="84692" y="165614"/>
                      <a:pt x="60743" y="130780"/>
                    </a:cubicBezTo>
                    <a:cubicBezTo>
                      <a:pt x="36794" y="95946"/>
                      <a:pt x="-55171" y="-4430"/>
                      <a:pt x="47680" y="152"/>
                    </a:cubicBezTo>
                    <a:close/>
                  </a:path>
                </a:pathLst>
              </a:custGeom>
              <a:solidFill>
                <a:srgbClr val="99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452563" y="2608259"/>
            <a:ext cx="4047266" cy="3156047"/>
            <a:chOff x="455833" y="2573173"/>
            <a:chExt cx="4047266" cy="3156047"/>
          </a:xfrm>
        </p:grpSpPr>
        <p:grpSp>
          <p:nvGrpSpPr>
            <p:cNvPr id="55" name="Group 54"/>
            <p:cNvGrpSpPr/>
            <p:nvPr/>
          </p:nvGrpSpPr>
          <p:grpSpPr>
            <a:xfrm>
              <a:off x="455833" y="2573173"/>
              <a:ext cx="4047266" cy="3156047"/>
              <a:chOff x="455833" y="2573173"/>
              <a:chExt cx="4047266" cy="315604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798012" y="2912673"/>
                <a:ext cx="2705087" cy="2816547"/>
                <a:chOff x="1602067" y="1227546"/>
                <a:chExt cx="2705087" cy="2816547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2619834" y="1736048"/>
                  <a:ext cx="808354" cy="677527"/>
                </a:xfrm>
                <a:custGeom>
                  <a:avLst/>
                  <a:gdLst>
                    <a:gd name="connsiteX0" fmla="*/ 126456 w 808354"/>
                    <a:gd name="connsiteY0" fmla="*/ 149047 h 677527"/>
                    <a:gd name="connsiteX1" fmla="*/ 466090 w 808354"/>
                    <a:gd name="connsiteY1" fmla="*/ 57607 h 677527"/>
                    <a:gd name="connsiteX2" fmla="*/ 609781 w 808354"/>
                    <a:gd name="connsiteY2" fmla="*/ 5355 h 677527"/>
                    <a:gd name="connsiteX3" fmla="*/ 805724 w 808354"/>
                    <a:gd name="connsiteY3" fmla="*/ 188235 h 677527"/>
                    <a:gd name="connsiteX4" fmla="*/ 714284 w 808354"/>
                    <a:gd name="connsiteY4" fmla="*/ 253549 h 677527"/>
                    <a:gd name="connsiteX5" fmla="*/ 792661 w 808354"/>
                    <a:gd name="connsiteY5" fmla="*/ 371115 h 677527"/>
                    <a:gd name="connsiteX6" fmla="*/ 779599 w 808354"/>
                    <a:gd name="connsiteY6" fmla="*/ 475618 h 677527"/>
                    <a:gd name="connsiteX7" fmla="*/ 505279 w 808354"/>
                    <a:gd name="connsiteY7" fmla="*/ 671561 h 677527"/>
                    <a:gd name="connsiteX8" fmla="*/ 387713 w 808354"/>
                    <a:gd name="connsiteY8" fmla="*/ 619309 h 677527"/>
                    <a:gd name="connsiteX9" fmla="*/ 361587 w 808354"/>
                    <a:gd name="connsiteY9" fmla="*/ 540932 h 677527"/>
                    <a:gd name="connsiteX10" fmla="*/ 126456 w 808354"/>
                    <a:gd name="connsiteY10" fmla="*/ 606247 h 677527"/>
                    <a:gd name="connsiteX11" fmla="*/ 152581 w 808354"/>
                    <a:gd name="connsiteY11" fmla="*/ 449492 h 677527"/>
                    <a:gd name="connsiteX12" fmla="*/ 21953 w 808354"/>
                    <a:gd name="connsiteY12" fmla="*/ 371115 h 677527"/>
                    <a:gd name="connsiteX13" fmla="*/ 8890 w 808354"/>
                    <a:gd name="connsiteY13" fmla="*/ 240487 h 677527"/>
                    <a:gd name="connsiteX14" fmla="*/ 126456 w 808354"/>
                    <a:gd name="connsiteY14" fmla="*/ 149047 h 677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8354" h="677527">
                      <a:moveTo>
                        <a:pt x="126456" y="149047"/>
                      </a:moveTo>
                      <a:cubicBezTo>
                        <a:pt x="202656" y="118567"/>
                        <a:pt x="385536" y="81556"/>
                        <a:pt x="466090" y="57607"/>
                      </a:cubicBezTo>
                      <a:cubicBezTo>
                        <a:pt x="546644" y="33658"/>
                        <a:pt x="553175" y="-16416"/>
                        <a:pt x="609781" y="5355"/>
                      </a:cubicBezTo>
                      <a:cubicBezTo>
                        <a:pt x="666387" y="27126"/>
                        <a:pt x="788307" y="146869"/>
                        <a:pt x="805724" y="188235"/>
                      </a:cubicBezTo>
                      <a:cubicBezTo>
                        <a:pt x="823141" y="229601"/>
                        <a:pt x="716461" y="223069"/>
                        <a:pt x="714284" y="253549"/>
                      </a:cubicBezTo>
                      <a:cubicBezTo>
                        <a:pt x="712107" y="284029"/>
                        <a:pt x="781775" y="334104"/>
                        <a:pt x="792661" y="371115"/>
                      </a:cubicBezTo>
                      <a:cubicBezTo>
                        <a:pt x="803547" y="408126"/>
                        <a:pt x="827496" y="425544"/>
                        <a:pt x="779599" y="475618"/>
                      </a:cubicBezTo>
                      <a:cubicBezTo>
                        <a:pt x="731702" y="525692"/>
                        <a:pt x="570593" y="647613"/>
                        <a:pt x="505279" y="671561"/>
                      </a:cubicBezTo>
                      <a:cubicBezTo>
                        <a:pt x="439965" y="695509"/>
                        <a:pt x="411662" y="641080"/>
                        <a:pt x="387713" y="619309"/>
                      </a:cubicBezTo>
                      <a:cubicBezTo>
                        <a:pt x="363764" y="597538"/>
                        <a:pt x="405130" y="543109"/>
                        <a:pt x="361587" y="540932"/>
                      </a:cubicBezTo>
                      <a:cubicBezTo>
                        <a:pt x="318044" y="538755"/>
                        <a:pt x="161290" y="621487"/>
                        <a:pt x="126456" y="606247"/>
                      </a:cubicBezTo>
                      <a:cubicBezTo>
                        <a:pt x="91622" y="591007"/>
                        <a:pt x="169998" y="488681"/>
                        <a:pt x="152581" y="449492"/>
                      </a:cubicBezTo>
                      <a:cubicBezTo>
                        <a:pt x="135164" y="410303"/>
                        <a:pt x="45902" y="405949"/>
                        <a:pt x="21953" y="371115"/>
                      </a:cubicBezTo>
                      <a:cubicBezTo>
                        <a:pt x="-1996" y="336281"/>
                        <a:pt x="-6350" y="279676"/>
                        <a:pt x="8890" y="240487"/>
                      </a:cubicBezTo>
                      <a:cubicBezTo>
                        <a:pt x="24130" y="201299"/>
                        <a:pt x="50256" y="179527"/>
                        <a:pt x="126456" y="14904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3657882" y="1547306"/>
                  <a:ext cx="649272" cy="867634"/>
                </a:xfrm>
                <a:custGeom>
                  <a:avLst/>
                  <a:gdLst>
                    <a:gd name="connsiteX0" fmla="*/ 105001 w 649272"/>
                    <a:gd name="connsiteY0" fmla="*/ 127848 h 867634"/>
                    <a:gd name="connsiteX1" fmla="*/ 314007 w 649272"/>
                    <a:gd name="connsiteY1" fmla="*/ 10282 h 867634"/>
                    <a:gd name="connsiteX2" fmla="*/ 640579 w 649272"/>
                    <a:gd name="connsiteY2" fmla="*/ 428294 h 867634"/>
                    <a:gd name="connsiteX3" fmla="*/ 549139 w 649272"/>
                    <a:gd name="connsiteY3" fmla="*/ 415231 h 867634"/>
                    <a:gd name="connsiteX4" fmla="*/ 483824 w 649272"/>
                    <a:gd name="connsiteY4" fmla="*/ 846305 h 867634"/>
                    <a:gd name="connsiteX5" fmla="*/ 340133 w 649272"/>
                    <a:gd name="connsiteY5" fmla="*/ 780991 h 867634"/>
                    <a:gd name="connsiteX6" fmla="*/ 52750 w 649272"/>
                    <a:gd name="connsiteY6" fmla="*/ 598111 h 867634"/>
                    <a:gd name="connsiteX7" fmla="*/ 26624 w 649272"/>
                    <a:gd name="connsiteY7" fmla="*/ 519734 h 867634"/>
                    <a:gd name="connsiteX8" fmla="*/ 157253 w 649272"/>
                    <a:gd name="connsiteY8" fmla="*/ 349917 h 867634"/>
                    <a:gd name="connsiteX9" fmla="*/ 499 w 649272"/>
                    <a:gd name="connsiteY9" fmla="*/ 127848 h 867634"/>
                    <a:gd name="connsiteX10" fmla="*/ 105001 w 649272"/>
                    <a:gd name="connsiteY10" fmla="*/ 127848 h 867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49272" h="867634">
                      <a:moveTo>
                        <a:pt x="105001" y="127848"/>
                      </a:moveTo>
                      <a:cubicBezTo>
                        <a:pt x="157252" y="108254"/>
                        <a:pt x="224744" y="-39792"/>
                        <a:pt x="314007" y="10282"/>
                      </a:cubicBezTo>
                      <a:cubicBezTo>
                        <a:pt x="403270" y="60356"/>
                        <a:pt x="601390" y="360803"/>
                        <a:pt x="640579" y="428294"/>
                      </a:cubicBezTo>
                      <a:cubicBezTo>
                        <a:pt x="679768" y="495786"/>
                        <a:pt x="575265" y="345563"/>
                        <a:pt x="549139" y="415231"/>
                      </a:cubicBezTo>
                      <a:cubicBezTo>
                        <a:pt x="523013" y="484900"/>
                        <a:pt x="518658" y="785345"/>
                        <a:pt x="483824" y="846305"/>
                      </a:cubicBezTo>
                      <a:cubicBezTo>
                        <a:pt x="448990" y="907265"/>
                        <a:pt x="411979" y="822357"/>
                        <a:pt x="340133" y="780991"/>
                      </a:cubicBezTo>
                      <a:cubicBezTo>
                        <a:pt x="268287" y="739625"/>
                        <a:pt x="105001" y="641654"/>
                        <a:pt x="52750" y="598111"/>
                      </a:cubicBezTo>
                      <a:cubicBezTo>
                        <a:pt x="499" y="554568"/>
                        <a:pt x="9207" y="561100"/>
                        <a:pt x="26624" y="519734"/>
                      </a:cubicBezTo>
                      <a:cubicBezTo>
                        <a:pt x="44041" y="478368"/>
                        <a:pt x="161607" y="415231"/>
                        <a:pt x="157253" y="349917"/>
                      </a:cubicBezTo>
                      <a:cubicBezTo>
                        <a:pt x="152899" y="284603"/>
                        <a:pt x="7031" y="169214"/>
                        <a:pt x="499" y="127848"/>
                      </a:cubicBezTo>
                      <a:cubicBezTo>
                        <a:pt x="-6033" y="86482"/>
                        <a:pt x="52750" y="147442"/>
                        <a:pt x="105001" y="127848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>
                  <a:off x="1602067" y="2409418"/>
                  <a:ext cx="843315" cy="1014208"/>
                </a:xfrm>
                <a:custGeom>
                  <a:avLst/>
                  <a:gdLst>
                    <a:gd name="connsiteX0" fmla="*/ 368999 w 843315"/>
                    <a:gd name="connsiteY0" fmla="*/ 470328 h 1014208"/>
                    <a:gd name="connsiteX1" fmla="*/ 460439 w 843315"/>
                    <a:gd name="connsiteY1" fmla="*/ 431140 h 1014208"/>
                    <a:gd name="connsiteX2" fmla="*/ 839262 w 843315"/>
                    <a:gd name="connsiteY2" fmla="*/ 418077 h 1014208"/>
                    <a:gd name="connsiteX3" fmla="*/ 656382 w 843315"/>
                    <a:gd name="connsiteY3" fmla="*/ 705460 h 1014208"/>
                    <a:gd name="connsiteX4" fmla="*/ 591068 w 843315"/>
                    <a:gd name="connsiteY4" fmla="*/ 1005905 h 1014208"/>
                    <a:gd name="connsiteX5" fmla="*/ 199182 w 843315"/>
                    <a:gd name="connsiteY5" fmla="*/ 901402 h 1014208"/>
                    <a:gd name="connsiteX6" fmla="*/ 42428 w 843315"/>
                    <a:gd name="connsiteY6" fmla="*/ 600957 h 1014208"/>
                    <a:gd name="connsiteX7" fmla="*/ 3239 w 843315"/>
                    <a:gd name="connsiteY7" fmla="*/ 365825 h 1014208"/>
                    <a:gd name="connsiteX8" fmla="*/ 107742 w 843315"/>
                    <a:gd name="connsiteY8" fmla="*/ 248260 h 1014208"/>
                    <a:gd name="connsiteX9" fmla="*/ 264496 w 843315"/>
                    <a:gd name="connsiteY9" fmla="*/ 91505 h 1014208"/>
                    <a:gd name="connsiteX10" fmla="*/ 499628 w 843315"/>
                    <a:gd name="connsiteY10" fmla="*/ 65 h 1014208"/>
                    <a:gd name="connsiteX11" fmla="*/ 643319 w 843315"/>
                    <a:gd name="connsiteY11" fmla="*/ 104568 h 1014208"/>
                    <a:gd name="connsiteX12" fmla="*/ 643319 w 843315"/>
                    <a:gd name="connsiteY12" fmla="*/ 261322 h 1014208"/>
                    <a:gd name="connsiteX13" fmla="*/ 368999 w 843315"/>
                    <a:gd name="connsiteY13" fmla="*/ 470328 h 1014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3315" h="1014208">
                      <a:moveTo>
                        <a:pt x="368999" y="470328"/>
                      </a:moveTo>
                      <a:cubicBezTo>
                        <a:pt x="338519" y="498631"/>
                        <a:pt x="382062" y="439848"/>
                        <a:pt x="460439" y="431140"/>
                      </a:cubicBezTo>
                      <a:cubicBezTo>
                        <a:pt x="538816" y="422432"/>
                        <a:pt x="806605" y="372357"/>
                        <a:pt x="839262" y="418077"/>
                      </a:cubicBezTo>
                      <a:cubicBezTo>
                        <a:pt x="871919" y="463797"/>
                        <a:pt x="697748" y="607489"/>
                        <a:pt x="656382" y="705460"/>
                      </a:cubicBezTo>
                      <a:cubicBezTo>
                        <a:pt x="615016" y="803431"/>
                        <a:pt x="667268" y="973248"/>
                        <a:pt x="591068" y="1005905"/>
                      </a:cubicBezTo>
                      <a:cubicBezTo>
                        <a:pt x="514868" y="1038562"/>
                        <a:pt x="290622" y="968893"/>
                        <a:pt x="199182" y="901402"/>
                      </a:cubicBezTo>
                      <a:cubicBezTo>
                        <a:pt x="107742" y="833911"/>
                        <a:pt x="75085" y="690220"/>
                        <a:pt x="42428" y="600957"/>
                      </a:cubicBezTo>
                      <a:cubicBezTo>
                        <a:pt x="9771" y="511694"/>
                        <a:pt x="-7647" y="424608"/>
                        <a:pt x="3239" y="365825"/>
                      </a:cubicBezTo>
                      <a:cubicBezTo>
                        <a:pt x="14125" y="307042"/>
                        <a:pt x="64199" y="293980"/>
                        <a:pt x="107742" y="248260"/>
                      </a:cubicBezTo>
                      <a:cubicBezTo>
                        <a:pt x="151285" y="202540"/>
                        <a:pt x="199182" y="132871"/>
                        <a:pt x="264496" y="91505"/>
                      </a:cubicBezTo>
                      <a:cubicBezTo>
                        <a:pt x="329810" y="50139"/>
                        <a:pt x="436491" y="-2112"/>
                        <a:pt x="499628" y="65"/>
                      </a:cubicBezTo>
                      <a:cubicBezTo>
                        <a:pt x="562765" y="2242"/>
                        <a:pt x="619371" y="61025"/>
                        <a:pt x="643319" y="104568"/>
                      </a:cubicBezTo>
                      <a:cubicBezTo>
                        <a:pt x="667267" y="148111"/>
                        <a:pt x="682507" y="200362"/>
                        <a:pt x="643319" y="261322"/>
                      </a:cubicBezTo>
                      <a:cubicBezTo>
                        <a:pt x="604131" y="322282"/>
                        <a:pt x="399479" y="442025"/>
                        <a:pt x="368999" y="470328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3261072" y="2539032"/>
                  <a:ext cx="817237" cy="677527"/>
                </a:xfrm>
                <a:custGeom>
                  <a:avLst/>
                  <a:gdLst>
                    <a:gd name="connsiteX0" fmla="*/ 126456 w 808354"/>
                    <a:gd name="connsiteY0" fmla="*/ 149047 h 677527"/>
                    <a:gd name="connsiteX1" fmla="*/ 466090 w 808354"/>
                    <a:gd name="connsiteY1" fmla="*/ 57607 h 677527"/>
                    <a:gd name="connsiteX2" fmla="*/ 609781 w 808354"/>
                    <a:gd name="connsiteY2" fmla="*/ 5355 h 677527"/>
                    <a:gd name="connsiteX3" fmla="*/ 805724 w 808354"/>
                    <a:gd name="connsiteY3" fmla="*/ 188235 h 677527"/>
                    <a:gd name="connsiteX4" fmla="*/ 714284 w 808354"/>
                    <a:gd name="connsiteY4" fmla="*/ 253549 h 677527"/>
                    <a:gd name="connsiteX5" fmla="*/ 792661 w 808354"/>
                    <a:gd name="connsiteY5" fmla="*/ 371115 h 677527"/>
                    <a:gd name="connsiteX6" fmla="*/ 779599 w 808354"/>
                    <a:gd name="connsiteY6" fmla="*/ 475618 h 677527"/>
                    <a:gd name="connsiteX7" fmla="*/ 505279 w 808354"/>
                    <a:gd name="connsiteY7" fmla="*/ 671561 h 677527"/>
                    <a:gd name="connsiteX8" fmla="*/ 387713 w 808354"/>
                    <a:gd name="connsiteY8" fmla="*/ 619309 h 677527"/>
                    <a:gd name="connsiteX9" fmla="*/ 361587 w 808354"/>
                    <a:gd name="connsiteY9" fmla="*/ 540932 h 677527"/>
                    <a:gd name="connsiteX10" fmla="*/ 126456 w 808354"/>
                    <a:gd name="connsiteY10" fmla="*/ 606247 h 677527"/>
                    <a:gd name="connsiteX11" fmla="*/ 152581 w 808354"/>
                    <a:gd name="connsiteY11" fmla="*/ 449492 h 677527"/>
                    <a:gd name="connsiteX12" fmla="*/ 21953 w 808354"/>
                    <a:gd name="connsiteY12" fmla="*/ 371115 h 677527"/>
                    <a:gd name="connsiteX13" fmla="*/ 8890 w 808354"/>
                    <a:gd name="connsiteY13" fmla="*/ 240487 h 677527"/>
                    <a:gd name="connsiteX14" fmla="*/ 126456 w 808354"/>
                    <a:gd name="connsiteY14" fmla="*/ 149047 h 677527"/>
                    <a:gd name="connsiteX0" fmla="*/ 126456 w 808354"/>
                    <a:gd name="connsiteY0" fmla="*/ 149047 h 677527"/>
                    <a:gd name="connsiteX1" fmla="*/ 466090 w 808354"/>
                    <a:gd name="connsiteY1" fmla="*/ 57607 h 677527"/>
                    <a:gd name="connsiteX2" fmla="*/ 609781 w 808354"/>
                    <a:gd name="connsiteY2" fmla="*/ 5355 h 677527"/>
                    <a:gd name="connsiteX3" fmla="*/ 805724 w 808354"/>
                    <a:gd name="connsiteY3" fmla="*/ 188235 h 677527"/>
                    <a:gd name="connsiteX4" fmla="*/ 714284 w 808354"/>
                    <a:gd name="connsiteY4" fmla="*/ 253549 h 677527"/>
                    <a:gd name="connsiteX5" fmla="*/ 792661 w 808354"/>
                    <a:gd name="connsiteY5" fmla="*/ 371115 h 677527"/>
                    <a:gd name="connsiteX6" fmla="*/ 779599 w 808354"/>
                    <a:gd name="connsiteY6" fmla="*/ 475618 h 677527"/>
                    <a:gd name="connsiteX7" fmla="*/ 505279 w 808354"/>
                    <a:gd name="connsiteY7" fmla="*/ 671561 h 677527"/>
                    <a:gd name="connsiteX8" fmla="*/ 387713 w 808354"/>
                    <a:gd name="connsiteY8" fmla="*/ 619309 h 677527"/>
                    <a:gd name="connsiteX9" fmla="*/ 361587 w 808354"/>
                    <a:gd name="connsiteY9" fmla="*/ 540932 h 677527"/>
                    <a:gd name="connsiteX10" fmla="*/ 152581 w 808354"/>
                    <a:gd name="connsiteY10" fmla="*/ 449492 h 677527"/>
                    <a:gd name="connsiteX11" fmla="*/ 21953 w 808354"/>
                    <a:gd name="connsiteY11" fmla="*/ 371115 h 677527"/>
                    <a:gd name="connsiteX12" fmla="*/ 8890 w 808354"/>
                    <a:gd name="connsiteY12" fmla="*/ 240487 h 677527"/>
                    <a:gd name="connsiteX13" fmla="*/ 126456 w 808354"/>
                    <a:gd name="connsiteY13" fmla="*/ 149047 h 677527"/>
                    <a:gd name="connsiteX0" fmla="*/ 126456 w 817237"/>
                    <a:gd name="connsiteY0" fmla="*/ 149047 h 677527"/>
                    <a:gd name="connsiteX1" fmla="*/ 466090 w 817237"/>
                    <a:gd name="connsiteY1" fmla="*/ 57607 h 677527"/>
                    <a:gd name="connsiteX2" fmla="*/ 609781 w 817237"/>
                    <a:gd name="connsiteY2" fmla="*/ 5355 h 677527"/>
                    <a:gd name="connsiteX3" fmla="*/ 805724 w 817237"/>
                    <a:gd name="connsiteY3" fmla="*/ 188235 h 677527"/>
                    <a:gd name="connsiteX4" fmla="*/ 792661 w 817237"/>
                    <a:gd name="connsiteY4" fmla="*/ 371115 h 677527"/>
                    <a:gd name="connsiteX5" fmla="*/ 779599 w 817237"/>
                    <a:gd name="connsiteY5" fmla="*/ 475618 h 677527"/>
                    <a:gd name="connsiteX6" fmla="*/ 505279 w 817237"/>
                    <a:gd name="connsiteY6" fmla="*/ 671561 h 677527"/>
                    <a:gd name="connsiteX7" fmla="*/ 387713 w 817237"/>
                    <a:gd name="connsiteY7" fmla="*/ 619309 h 677527"/>
                    <a:gd name="connsiteX8" fmla="*/ 361587 w 817237"/>
                    <a:gd name="connsiteY8" fmla="*/ 540932 h 677527"/>
                    <a:gd name="connsiteX9" fmla="*/ 152581 w 817237"/>
                    <a:gd name="connsiteY9" fmla="*/ 449492 h 677527"/>
                    <a:gd name="connsiteX10" fmla="*/ 21953 w 817237"/>
                    <a:gd name="connsiteY10" fmla="*/ 371115 h 677527"/>
                    <a:gd name="connsiteX11" fmla="*/ 8890 w 817237"/>
                    <a:gd name="connsiteY11" fmla="*/ 240487 h 677527"/>
                    <a:gd name="connsiteX12" fmla="*/ 126456 w 817237"/>
                    <a:gd name="connsiteY12" fmla="*/ 149047 h 677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7237" h="677527">
                      <a:moveTo>
                        <a:pt x="126456" y="149047"/>
                      </a:moveTo>
                      <a:cubicBezTo>
                        <a:pt x="202656" y="118567"/>
                        <a:pt x="385536" y="81556"/>
                        <a:pt x="466090" y="57607"/>
                      </a:cubicBezTo>
                      <a:cubicBezTo>
                        <a:pt x="546644" y="33658"/>
                        <a:pt x="553175" y="-16416"/>
                        <a:pt x="609781" y="5355"/>
                      </a:cubicBezTo>
                      <a:cubicBezTo>
                        <a:pt x="666387" y="27126"/>
                        <a:pt x="775244" y="127275"/>
                        <a:pt x="805724" y="188235"/>
                      </a:cubicBezTo>
                      <a:cubicBezTo>
                        <a:pt x="836204" y="249195"/>
                        <a:pt x="797015" y="323218"/>
                        <a:pt x="792661" y="371115"/>
                      </a:cubicBezTo>
                      <a:cubicBezTo>
                        <a:pt x="788307" y="419012"/>
                        <a:pt x="827496" y="425544"/>
                        <a:pt x="779599" y="475618"/>
                      </a:cubicBezTo>
                      <a:cubicBezTo>
                        <a:pt x="731702" y="525692"/>
                        <a:pt x="570593" y="647613"/>
                        <a:pt x="505279" y="671561"/>
                      </a:cubicBezTo>
                      <a:cubicBezTo>
                        <a:pt x="439965" y="695509"/>
                        <a:pt x="411662" y="641080"/>
                        <a:pt x="387713" y="619309"/>
                      </a:cubicBezTo>
                      <a:cubicBezTo>
                        <a:pt x="363764" y="597538"/>
                        <a:pt x="400776" y="569235"/>
                        <a:pt x="361587" y="540932"/>
                      </a:cubicBezTo>
                      <a:cubicBezTo>
                        <a:pt x="322398" y="512629"/>
                        <a:pt x="209187" y="477795"/>
                        <a:pt x="152581" y="449492"/>
                      </a:cubicBezTo>
                      <a:cubicBezTo>
                        <a:pt x="135164" y="410303"/>
                        <a:pt x="45902" y="405949"/>
                        <a:pt x="21953" y="371115"/>
                      </a:cubicBezTo>
                      <a:cubicBezTo>
                        <a:pt x="-1996" y="336281"/>
                        <a:pt x="-6350" y="279676"/>
                        <a:pt x="8890" y="240487"/>
                      </a:cubicBezTo>
                      <a:cubicBezTo>
                        <a:pt x="24130" y="201299"/>
                        <a:pt x="50256" y="179527"/>
                        <a:pt x="126456" y="14904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2905650" y="3140609"/>
                  <a:ext cx="759599" cy="903484"/>
                </a:xfrm>
                <a:custGeom>
                  <a:avLst/>
                  <a:gdLst>
                    <a:gd name="connsiteX0" fmla="*/ 275055 w 759599"/>
                    <a:gd name="connsiteY0" fmla="*/ 223207 h 903484"/>
                    <a:gd name="connsiteX1" fmla="*/ 327307 w 759599"/>
                    <a:gd name="connsiteY1" fmla="*/ 144830 h 903484"/>
                    <a:gd name="connsiteX2" fmla="*/ 470998 w 759599"/>
                    <a:gd name="connsiteY2" fmla="*/ 170955 h 903484"/>
                    <a:gd name="connsiteX3" fmla="*/ 497124 w 759599"/>
                    <a:gd name="connsiteY3" fmla="*/ 314647 h 903484"/>
                    <a:gd name="connsiteX4" fmla="*/ 627753 w 759599"/>
                    <a:gd name="connsiteY4" fmla="*/ 314647 h 903484"/>
                    <a:gd name="connsiteX5" fmla="*/ 758381 w 759599"/>
                    <a:gd name="connsiteY5" fmla="*/ 471401 h 903484"/>
                    <a:gd name="connsiteX6" fmla="*/ 693067 w 759599"/>
                    <a:gd name="connsiteY6" fmla="*/ 641218 h 903484"/>
                    <a:gd name="connsiteX7" fmla="*/ 693067 w 759599"/>
                    <a:gd name="connsiteY7" fmla="*/ 771847 h 903484"/>
                    <a:gd name="connsiteX8" fmla="*/ 614690 w 759599"/>
                    <a:gd name="connsiteY8" fmla="*/ 745721 h 903484"/>
                    <a:gd name="connsiteX9" fmla="*/ 405684 w 759599"/>
                    <a:gd name="connsiteY9" fmla="*/ 771847 h 903484"/>
                    <a:gd name="connsiteX10" fmla="*/ 222804 w 759599"/>
                    <a:gd name="connsiteY10" fmla="*/ 902475 h 903484"/>
                    <a:gd name="connsiteX11" fmla="*/ 79113 w 759599"/>
                    <a:gd name="connsiteY11" fmla="*/ 693470 h 903484"/>
                    <a:gd name="connsiteX12" fmla="*/ 13798 w 759599"/>
                    <a:gd name="connsiteY12" fmla="*/ 497527 h 903484"/>
                    <a:gd name="connsiteX13" fmla="*/ 735 w 759599"/>
                    <a:gd name="connsiteY13" fmla="*/ 236270 h 903484"/>
                    <a:gd name="connsiteX14" fmla="*/ 26861 w 759599"/>
                    <a:gd name="connsiteY14" fmla="*/ 1138 h 903484"/>
                    <a:gd name="connsiteX15" fmla="*/ 144427 w 759599"/>
                    <a:gd name="connsiteY15" fmla="*/ 157893 h 903484"/>
                    <a:gd name="connsiteX16" fmla="*/ 131364 w 759599"/>
                    <a:gd name="connsiteY16" fmla="*/ 406087 h 903484"/>
                    <a:gd name="connsiteX17" fmla="*/ 235867 w 759599"/>
                    <a:gd name="connsiteY17" fmla="*/ 379961 h 903484"/>
                    <a:gd name="connsiteX18" fmla="*/ 314244 w 759599"/>
                    <a:gd name="connsiteY18" fmla="*/ 157893 h 90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99" h="903484">
                      <a:moveTo>
                        <a:pt x="275055" y="223207"/>
                      </a:moveTo>
                      <a:cubicBezTo>
                        <a:pt x="284852" y="188373"/>
                        <a:pt x="294650" y="153539"/>
                        <a:pt x="327307" y="144830"/>
                      </a:cubicBezTo>
                      <a:cubicBezTo>
                        <a:pt x="359964" y="136121"/>
                        <a:pt x="442695" y="142652"/>
                        <a:pt x="470998" y="170955"/>
                      </a:cubicBezTo>
                      <a:cubicBezTo>
                        <a:pt x="499301" y="199258"/>
                        <a:pt x="470998" y="290698"/>
                        <a:pt x="497124" y="314647"/>
                      </a:cubicBezTo>
                      <a:cubicBezTo>
                        <a:pt x="523250" y="338596"/>
                        <a:pt x="584210" y="288521"/>
                        <a:pt x="627753" y="314647"/>
                      </a:cubicBezTo>
                      <a:cubicBezTo>
                        <a:pt x="671296" y="340773"/>
                        <a:pt x="747495" y="416973"/>
                        <a:pt x="758381" y="471401"/>
                      </a:cubicBezTo>
                      <a:cubicBezTo>
                        <a:pt x="769267" y="525829"/>
                        <a:pt x="703953" y="591144"/>
                        <a:pt x="693067" y="641218"/>
                      </a:cubicBezTo>
                      <a:cubicBezTo>
                        <a:pt x="682181" y="691292"/>
                        <a:pt x="706130" y="754430"/>
                        <a:pt x="693067" y="771847"/>
                      </a:cubicBezTo>
                      <a:cubicBezTo>
                        <a:pt x="680004" y="789264"/>
                        <a:pt x="662587" y="745721"/>
                        <a:pt x="614690" y="745721"/>
                      </a:cubicBezTo>
                      <a:cubicBezTo>
                        <a:pt x="566793" y="745721"/>
                        <a:pt x="470998" y="745721"/>
                        <a:pt x="405684" y="771847"/>
                      </a:cubicBezTo>
                      <a:cubicBezTo>
                        <a:pt x="340370" y="797973"/>
                        <a:pt x="277232" y="915538"/>
                        <a:pt x="222804" y="902475"/>
                      </a:cubicBezTo>
                      <a:cubicBezTo>
                        <a:pt x="168376" y="889412"/>
                        <a:pt x="113947" y="760961"/>
                        <a:pt x="79113" y="693470"/>
                      </a:cubicBezTo>
                      <a:cubicBezTo>
                        <a:pt x="44279" y="625979"/>
                        <a:pt x="26861" y="573727"/>
                        <a:pt x="13798" y="497527"/>
                      </a:cubicBezTo>
                      <a:cubicBezTo>
                        <a:pt x="735" y="421327"/>
                        <a:pt x="-1442" y="319001"/>
                        <a:pt x="735" y="236270"/>
                      </a:cubicBezTo>
                      <a:cubicBezTo>
                        <a:pt x="2912" y="153539"/>
                        <a:pt x="2912" y="14201"/>
                        <a:pt x="26861" y="1138"/>
                      </a:cubicBezTo>
                      <a:cubicBezTo>
                        <a:pt x="50810" y="-11925"/>
                        <a:pt x="127010" y="90401"/>
                        <a:pt x="144427" y="157893"/>
                      </a:cubicBezTo>
                      <a:cubicBezTo>
                        <a:pt x="161844" y="225385"/>
                        <a:pt x="116124" y="369076"/>
                        <a:pt x="131364" y="406087"/>
                      </a:cubicBezTo>
                      <a:cubicBezTo>
                        <a:pt x="146604" y="443098"/>
                        <a:pt x="205387" y="421327"/>
                        <a:pt x="235867" y="379961"/>
                      </a:cubicBezTo>
                      <a:cubicBezTo>
                        <a:pt x="266347" y="338595"/>
                        <a:pt x="303358" y="192727"/>
                        <a:pt x="314244" y="157893"/>
                      </a:cubicBez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1602068" y="1227546"/>
                  <a:ext cx="643508" cy="831955"/>
                </a:xfrm>
                <a:custGeom>
                  <a:avLst/>
                  <a:gdLst>
                    <a:gd name="connsiteX0" fmla="*/ 126456 w 808354"/>
                    <a:gd name="connsiteY0" fmla="*/ 149047 h 677527"/>
                    <a:gd name="connsiteX1" fmla="*/ 466090 w 808354"/>
                    <a:gd name="connsiteY1" fmla="*/ 57607 h 677527"/>
                    <a:gd name="connsiteX2" fmla="*/ 609781 w 808354"/>
                    <a:gd name="connsiteY2" fmla="*/ 5355 h 677527"/>
                    <a:gd name="connsiteX3" fmla="*/ 805724 w 808354"/>
                    <a:gd name="connsiteY3" fmla="*/ 188235 h 677527"/>
                    <a:gd name="connsiteX4" fmla="*/ 714284 w 808354"/>
                    <a:gd name="connsiteY4" fmla="*/ 253549 h 677527"/>
                    <a:gd name="connsiteX5" fmla="*/ 792661 w 808354"/>
                    <a:gd name="connsiteY5" fmla="*/ 371115 h 677527"/>
                    <a:gd name="connsiteX6" fmla="*/ 779599 w 808354"/>
                    <a:gd name="connsiteY6" fmla="*/ 475618 h 677527"/>
                    <a:gd name="connsiteX7" fmla="*/ 505279 w 808354"/>
                    <a:gd name="connsiteY7" fmla="*/ 671561 h 677527"/>
                    <a:gd name="connsiteX8" fmla="*/ 387713 w 808354"/>
                    <a:gd name="connsiteY8" fmla="*/ 619309 h 677527"/>
                    <a:gd name="connsiteX9" fmla="*/ 361587 w 808354"/>
                    <a:gd name="connsiteY9" fmla="*/ 540932 h 677527"/>
                    <a:gd name="connsiteX10" fmla="*/ 126456 w 808354"/>
                    <a:gd name="connsiteY10" fmla="*/ 606247 h 677527"/>
                    <a:gd name="connsiteX11" fmla="*/ 152581 w 808354"/>
                    <a:gd name="connsiteY11" fmla="*/ 449492 h 677527"/>
                    <a:gd name="connsiteX12" fmla="*/ 21953 w 808354"/>
                    <a:gd name="connsiteY12" fmla="*/ 371115 h 677527"/>
                    <a:gd name="connsiteX13" fmla="*/ 8890 w 808354"/>
                    <a:gd name="connsiteY13" fmla="*/ 240487 h 677527"/>
                    <a:gd name="connsiteX14" fmla="*/ 126456 w 808354"/>
                    <a:gd name="connsiteY14" fmla="*/ 149047 h 677527"/>
                    <a:gd name="connsiteX0" fmla="*/ 126456 w 808354"/>
                    <a:gd name="connsiteY0" fmla="*/ 149047 h 677527"/>
                    <a:gd name="connsiteX1" fmla="*/ 466090 w 808354"/>
                    <a:gd name="connsiteY1" fmla="*/ 57607 h 677527"/>
                    <a:gd name="connsiteX2" fmla="*/ 609781 w 808354"/>
                    <a:gd name="connsiteY2" fmla="*/ 5355 h 677527"/>
                    <a:gd name="connsiteX3" fmla="*/ 805724 w 808354"/>
                    <a:gd name="connsiteY3" fmla="*/ 188235 h 677527"/>
                    <a:gd name="connsiteX4" fmla="*/ 714284 w 808354"/>
                    <a:gd name="connsiteY4" fmla="*/ 253549 h 677527"/>
                    <a:gd name="connsiteX5" fmla="*/ 792661 w 808354"/>
                    <a:gd name="connsiteY5" fmla="*/ 371115 h 677527"/>
                    <a:gd name="connsiteX6" fmla="*/ 779599 w 808354"/>
                    <a:gd name="connsiteY6" fmla="*/ 475618 h 677527"/>
                    <a:gd name="connsiteX7" fmla="*/ 505279 w 808354"/>
                    <a:gd name="connsiteY7" fmla="*/ 671561 h 677527"/>
                    <a:gd name="connsiteX8" fmla="*/ 387713 w 808354"/>
                    <a:gd name="connsiteY8" fmla="*/ 619309 h 677527"/>
                    <a:gd name="connsiteX9" fmla="*/ 361587 w 808354"/>
                    <a:gd name="connsiteY9" fmla="*/ 540932 h 677527"/>
                    <a:gd name="connsiteX10" fmla="*/ 152581 w 808354"/>
                    <a:gd name="connsiteY10" fmla="*/ 449492 h 677527"/>
                    <a:gd name="connsiteX11" fmla="*/ 21953 w 808354"/>
                    <a:gd name="connsiteY11" fmla="*/ 371115 h 677527"/>
                    <a:gd name="connsiteX12" fmla="*/ 8890 w 808354"/>
                    <a:gd name="connsiteY12" fmla="*/ 240487 h 677527"/>
                    <a:gd name="connsiteX13" fmla="*/ 126456 w 808354"/>
                    <a:gd name="connsiteY13" fmla="*/ 149047 h 677527"/>
                    <a:gd name="connsiteX0" fmla="*/ 126456 w 817237"/>
                    <a:gd name="connsiteY0" fmla="*/ 149047 h 677527"/>
                    <a:gd name="connsiteX1" fmla="*/ 466090 w 817237"/>
                    <a:gd name="connsiteY1" fmla="*/ 57607 h 677527"/>
                    <a:gd name="connsiteX2" fmla="*/ 609781 w 817237"/>
                    <a:gd name="connsiteY2" fmla="*/ 5355 h 677527"/>
                    <a:gd name="connsiteX3" fmla="*/ 805724 w 817237"/>
                    <a:gd name="connsiteY3" fmla="*/ 188235 h 677527"/>
                    <a:gd name="connsiteX4" fmla="*/ 792661 w 817237"/>
                    <a:gd name="connsiteY4" fmla="*/ 371115 h 677527"/>
                    <a:gd name="connsiteX5" fmla="*/ 779599 w 817237"/>
                    <a:gd name="connsiteY5" fmla="*/ 475618 h 677527"/>
                    <a:gd name="connsiteX6" fmla="*/ 505279 w 817237"/>
                    <a:gd name="connsiteY6" fmla="*/ 671561 h 677527"/>
                    <a:gd name="connsiteX7" fmla="*/ 387713 w 817237"/>
                    <a:gd name="connsiteY7" fmla="*/ 619309 h 677527"/>
                    <a:gd name="connsiteX8" fmla="*/ 361587 w 817237"/>
                    <a:gd name="connsiteY8" fmla="*/ 540932 h 677527"/>
                    <a:gd name="connsiteX9" fmla="*/ 152581 w 817237"/>
                    <a:gd name="connsiteY9" fmla="*/ 449492 h 677527"/>
                    <a:gd name="connsiteX10" fmla="*/ 21953 w 817237"/>
                    <a:gd name="connsiteY10" fmla="*/ 371115 h 677527"/>
                    <a:gd name="connsiteX11" fmla="*/ 8890 w 817237"/>
                    <a:gd name="connsiteY11" fmla="*/ 240487 h 677527"/>
                    <a:gd name="connsiteX12" fmla="*/ 126456 w 817237"/>
                    <a:gd name="connsiteY12" fmla="*/ 149047 h 677527"/>
                    <a:gd name="connsiteX0" fmla="*/ 126456 w 827729"/>
                    <a:gd name="connsiteY0" fmla="*/ 91883 h 620363"/>
                    <a:gd name="connsiteX1" fmla="*/ 466090 w 827729"/>
                    <a:gd name="connsiteY1" fmla="*/ 443 h 620363"/>
                    <a:gd name="connsiteX2" fmla="*/ 805724 w 827729"/>
                    <a:gd name="connsiteY2" fmla="*/ 131071 h 620363"/>
                    <a:gd name="connsiteX3" fmla="*/ 792661 w 827729"/>
                    <a:gd name="connsiteY3" fmla="*/ 313951 h 620363"/>
                    <a:gd name="connsiteX4" fmla="*/ 779599 w 827729"/>
                    <a:gd name="connsiteY4" fmla="*/ 418454 h 620363"/>
                    <a:gd name="connsiteX5" fmla="*/ 505279 w 827729"/>
                    <a:gd name="connsiteY5" fmla="*/ 614397 h 620363"/>
                    <a:gd name="connsiteX6" fmla="*/ 387713 w 827729"/>
                    <a:gd name="connsiteY6" fmla="*/ 562145 h 620363"/>
                    <a:gd name="connsiteX7" fmla="*/ 361587 w 827729"/>
                    <a:gd name="connsiteY7" fmla="*/ 483768 h 620363"/>
                    <a:gd name="connsiteX8" fmla="*/ 152581 w 827729"/>
                    <a:gd name="connsiteY8" fmla="*/ 392328 h 620363"/>
                    <a:gd name="connsiteX9" fmla="*/ 21953 w 827729"/>
                    <a:gd name="connsiteY9" fmla="*/ 313951 h 620363"/>
                    <a:gd name="connsiteX10" fmla="*/ 8890 w 827729"/>
                    <a:gd name="connsiteY10" fmla="*/ 183323 h 620363"/>
                    <a:gd name="connsiteX11" fmla="*/ 126456 w 827729"/>
                    <a:gd name="connsiteY11" fmla="*/ 91883 h 620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27729" h="620363">
                      <a:moveTo>
                        <a:pt x="126456" y="91883"/>
                      </a:moveTo>
                      <a:cubicBezTo>
                        <a:pt x="202656" y="61403"/>
                        <a:pt x="352879" y="-6088"/>
                        <a:pt x="466090" y="443"/>
                      </a:cubicBezTo>
                      <a:cubicBezTo>
                        <a:pt x="579301" y="6974"/>
                        <a:pt x="751295" y="78820"/>
                        <a:pt x="805724" y="131071"/>
                      </a:cubicBezTo>
                      <a:cubicBezTo>
                        <a:pt x="860153" y="183322"/>
                        <a:pt x="797015" y="266054"/>
                        <a:pt x="792661" y="313951"/>
                      </a:cubicBezTo>
                      <a:cubicBezTo>
                        <a:pt x="788307" y="361848"/>
                        <a:pt x="827496" y="368380"/>
                        <a:pt x="779599" y="418454"/>
                      </a:cubicBezTo>
                      <a:cubicBezTo>
                        <a:pt x="731702" y="468528"/>
                        <a:pt x="570593" y="590449"/>
                        <a:pt x="505279" y="614397"/>
                      </a:cubicBezTo>
                      <a:cubicBezTo>
                        <a:pt x="439965" y="638345"/>
                        <a:pt x="411662" y="583916"/>
                        <a:pt x="387713" y="562145"/>
                      </a:cubicBezTo>
                      <a:cubicBezTo>
                        <a:pt x="363764" y="540374"/>
                        <a:pt x="400776" y="512071"/>
                        <a:pt x="361587" y="483768"/>
                      </a:cubicBezTo>
                      <a:cubicBezTo>
                        <a:pt x="322398" y="455465"/>
                        <a:pt x="209187" y="420631"/>
                        <a:pt x="152581" y="392328"/>
                      </a:cubicBezTo>
                      <a:cubicBezTo>
                        <a:pt x="135164" y="353139"/>
                        <a:pt x="45902" y="348785"/>
                        <a:pt x="21953" y="313951"/>
                      </a:cubicBezTo>
                      <a:cubicBezTo>
                        <a:pt x="-1996" y="279117"/>
                        <a:pt x="-6350" y="222512"/>
                        <a:pt x="8890" y="183323"/>
                      </a:cubicBezTo>
                      <a:cubicBezTo>
                        <a:pt x="24130" y="144135"/>
                        <a:pt x="50256" y="122363"/>
                        <a:pt x="126456" y="91883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TextBox 38"/>
              <p:cNvSpPr txBox="1"/>
              <p:nvPr/>
            </p:nvSpPr>
            <p:spPr>
              <a:xfrm>
                <a:off x="455833" y="2573173"/>
                <a:ext cx="78912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/>
                  <a:t>Sub-</a:t>
                </a:r>
              </a:p>
              <a:p>
                <a:pPr algn="ctr"/>
                <a:r>
                  <a:rPr lang="en-US" sz="1400" b="1" dirty="0" smtClean="0"/>
                  <a:t>Systems</a:t>
                </a:r>
                <a:endParaRPr lang="en-US" sz="1400" b="1" dirty="0"/>
              </a:p>
            </p:txBody>
          </p:sp>
          <p:cxnSp>
            <p:nvCxnSpPr>
              <p:cNvPr id="42" name="Straight Arrow Connector 41"/>
              <p:cNvCxnSpPr>
                <a:endCxn id="15" idx="7"/>
              </p:cNvCxnSpPr>
              <p:nvPr/>
            </p:nvCxnSpPr>
            <p:spPr>
              <a:xfrm>
                <a:off x="841687" y="3126136"/>
                <a:ext cx="959564" cy="133423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Arrow Connector 40"/>
            <p:cNvCxnSpPr>
              <a:endCxn id="17" idx="10"/>
            </p:cNvCxnSpPr>
            <p:nvPr/>
          </p:nvCxnSpPr>
          <p:spPr>
            <a:xfrm>
              <a:off x="1260490" y="2883770"/>
              <a:ext cx="544434" cy="274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1902671" y="1742420"/>
            <a:ext cx="2688891" cy="3804082"/>
            <a:chOff x="1902671" y="1742420"/>
            <a:chExt cx="2688891" cy="3804082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4591562" y="1742420"/>
              <a:ext cx="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1902671" y="2107484"/>
              <a:ext cx="2545629" cy="3439018"/>
              <a:chOff x="1902671" y="2107484"/>
              <a:chExt cx="2545629" cy="3439018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2042133" y="3287369"/>
                <a:ext cx="2406167" cy="2259133"/>
                <a:chOff x="2042133" y="3287369"/>
                <a:chExt cx="2406167" cy="2259133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3286470" y="4961727"/>
                  <a:ext cx="38985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/>
                    <a:t>+</a:t>
                  </a:r>
                  <a:endParaRPr lang="en-US" sz="3200" b="1" dirty="0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2042133" y="3287369"/>
                  <a:ext cx="2406167" cy="1288416"/>
                  <a:chOff x="1846188" y="1602242"/>
                  <a:chExt cx="2406167" cy="1288416"/>
                </a:xfrm>
              </p:grpSpPr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2895600" y="1676400"/>
                    <a:ext cx="389850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3200" b="1" dirty="0" smtClean="0"/>
                      <a:t>+</a:t>
                    </a:r>
                    <a:endParaRPr lang="en-US" sz="3200" b="1" dirty="0"/>
                  </a:p>
                </p:txBody>
              </p:sp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3723197" y="1688812"/>
                    <a:ext cx="389850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3200" b="1" dirty="0" smtClean="0"/>
                      <a:t>+</a:t>
                    </a:r>
                    <a:endParaRPr lang="en-US" sz="3200" b="1" dirty="0"/>
                  </a:p>
                </p:txBody>
              </p:sp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1846188" y="1602242"/>
                    <a:ext cx="2406167" cy="1288416"/>
                    <a:chOff x="1828800" y="1548825"/>
                    <a:chExt cx="2406167" cy="1288416"/>
                  </a:xfrm>
                </p:grpSpPr>
                <p:sp>
                  <p:nvSpPr>
                    <p:cNvPr id="6" name="TextBox 5"/>
                    <p:cNvSpPr txBox="1"/>
                    <p:nvPr/>
                  </p:nvSpPr>
                  <p:spPr>
                    <a:xfrm>
                      <a:off x="3048000" y="1828800"/>
                      <a:ext cx="389850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p:txBody>
                </p:sp>
                <p:sp>
                  <p:nvSpPr>
                    <p:cNvPr id="7" name="TextBox 6"/>
                    <p:cNvSpPr txBox="1"/>
                    <p:nvPr/>
                  </p:nvSpPr>
                  <p:spPr>
                    <a:xfrm>
                      <a:off x="1828800" y="2252466"/>
                      <a:ext cx="389850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p:txBody>
                </p:sp>
                <p:sp>
                  <p:nvSpPr>
                    <p:cNvPr id="10" name="TextBox 9"/>
                    <p:cNvSpPr txBox="1"/>
                    <p:nvPr/>
                  </p:nvSpPr>
                  <p:spPr>
                    <a:xfrm>
                      <a:off x="3845117" y="1548825"/>
                      <a:ext cx="389850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3200" b="1" dirty="0" smtClean="0"/>
                        <a:t>+</a:t>
                      </a:r>
                      <a:endParaRPr lang="en-US" sz="3200" b="1" dirty="0"/>
                    </a:p>
                  </p:txBody>
                </p:sp>
              </p:grpSp>
            </p:grpSp>
          </p:grpSp>
          <p:cxnSp>
            <p:nvCxnSpPr>
              <p:cNvPr id="31" name="Straight Connector 30"/>
              <p:cNvCxnSpPr/>
              <p:nvPr/>
            </p:nvCxnSpPr>
            <p:spPr>
              <a:xfrm>
                <a:off x="2431983" y="2552326"/>
                <a:ext cx="760052" cy="1051623"/>
              </a:xfrm>
              <a:prstGeom prst="line">
                <a:avLst/>
              </a:prstGeom>
              <a:ln w="190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548870" y="2377556"/>
                <a:ext cx="1564278" cy="1150599"/>
              </a:xfrm>
              <a:prstGeom prst="line">
                <a:avLst/>
              </a:prstGeom>
              <a:ln w="190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1902671" y="2107484"/>
                <a:ext cx="6687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/>
                  <a:t>Action</a:t>
                </a:r>
              </a:p>
              <a:p>
                <a:pPr algn="ctr"/>
                <a:r>
                  <a:rPr lang="en-US" sz="1400" b="1" dirty="0" smtClean="0"/>
                  <a:t>Sites</a:t>
                </a:r>
                <a:endParaRPr lang="en-US" sz="1400" b="1" dirty="0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4932386" y="2490560"/>
            <a:ext cx="950602" cy="3103763"/>
            <a:chOff x="4932386" y="2490560"/>
            <a:chExt cx="950602" cy="3103763"/>
          </a:xfrm>
        </p:grpSpPr>
        <p:sp>
          <p:nvSpPr>
            <p:cNvPr id="67" name="Freeform 66"/>
            <p:cNvSpPr/>
            <p:nvPr/>
          </p:nvSpPr>
          <p:spPr>
            <a:xfrm>
              <a:off x="5208613" y="2490560"/>
              <a:ext cx="674375" cy="631912"/>
            </a:xfrm>
            <a:custGeom>
              <a:avLst/>
              <a:gdLst>
                <a:gd name="connsiteX0" fmla="*/ 0 w 824054"/>
                <a:gd name="connsiteY0" fmla="*/ 283536 h 1001993"/>
                <a:gd name="connsiteX1" fmla="*/ 809897 w 824054"/>
                <a:gd name="connsiteY1" fmla="*/ 22278 h 1001993"/>
                <a:gd name="connsiteX2" fmla="*/ 522515 w 824054"/>
                <a:gd name="connsiteY2" fmla="*/ 792987 h 1001993"/>
                <a:gd name="connsiteX3" fmla="*/ 613955 w 824054"/>
                <a:gd name="connsiteY3" fmla="*/ 1001993 h 1001993"/>
                <a:gd name="connsiteX0" fmla="*/ 0 w 833754"/>
                <a:gd name="connsiteY0" fmla="*/ 296714 h 1015171"/>
                <a:gd name="connsiteX1" fmla="*/ 809897 w 833754"/>
                <a:gd name="connsiteY1" fmla="*/ 35456 h 1015171"/>
                <a:gd name="connsiteX2" fmla="*/ 613955 w 833754"/>
                <a:gd name="connsiteY2" fmla="*/ 1015171 h 1015171"/>
                <a:gd name="connsiteX0" fmla="*/ 0 w 707769"/>
                <a:gd name="connsiteY0" fmla="*/ 63432 h 781889"/>
                <a:gd name="connsiteX1" fmla="*/ 666205 w 707769"/>
                <a:gd name="connsiteY1" fmla="*/ 233248 h 781889"/>
                <a:gd name="connsiteX2" fmla="*/ 613955 w 707769"/>
                <a:gd name="connsiteY2" fmla="*/ 781889 h 781889"/>
                <a:gd name="connsiteX0" fmla="*/ 0 w 736603"/>
                <a:gd name="connsiteY0" fmla="*/ 91938 h 810395"/>
                <a:gd name="connsiteX1" fmla="*/ 666205 w 736603"/>
                <a:gd name="connsiteY1" fmla="*/ 261754 h 810395"/>
                <a:gd name="connsiteX2" fmla="*/ 613955 w 736603"/>
                <a:gd name="connsiteY2" fmla="*/ 810395 h 810395"/>
                <a:gd name="connsiteX0" fmla="*/ 0 w 917006"/>
                <a:gd name="connsiteY0" fmla="*/ 165412 h 883869"/>
                <a:gd name="connsiteX1" fmla="*/ 875211 w 917006"/>
                <a:gd name="connsiteY1" fmla="*/ 165410 h 883869"/>
                <a:gd name="connsiteX2" fmla="*/ 613955 w 917006"/>
                <a:gd name="connsiteY2" fmla="*/ 883869 h 883869"/>
                <a:gd name="connsiteX0" fmla="*/ 222068 w 1099051"/>
                <a:gd name="connsiteY0" fmla="*/ 107787 h 773992"/>
                <a:gd name="connsiteX1" fmla="*/ 1097279 w 1099051"/>
                <a:gd name="connsiteY1" fmla="*/ 107785 h 773992"/>
                <a:gd name="connsiteX2" fmla="*/ 0 w 1099051"/>
                <a:gd name="connsiteY2" fmla="*/ 773992 h 773992"/>
                <a:gd name="connsiteX0" fmla="*/ 222068 w 826284"/>
                <a:gd name="connsiteY0" fmla="*/ 39795 h 706000"/>
                <a:gd name="connsiteX1" fmla="*/ 822959 w 826284"/>
                <a:gd name="connsiteY1" fmla="*/ 418616 h 706000"/>
                <a:gd name="connsiteX2" fmla="*/ 0 w 826284"/>
                <a:gd name="connsiteY2" fmla="*/ 706000 h 706000"/>
                <a:gd name="connsiteX0" fmla="*/ 222068 w 826284"/>
                <a:gd name="connsiteY0" fmla="*/ 39795 h 709127"/>
                <a:gd name="connsiteX1" fmla="*/ 822959 w 826284"/>
                <a:gd name="connsiteY1" fmla="*/ 418616 h 709127"/>
                <a:gd name="connsiteX2" fmla="*/ 0 w 826284"/>
                <a:gd name="connsiteY2" fmla="*/ 706000 h 709127"/>
                <a:gd name="connsiteX0" fmla="*/ 222068 w 826917"/>
                <a:gd name="connsiteY0" fmla="*/ 0 h 669332"/>
                <a:gd name="connsiteX1" fmla="*/ 822959 w 826917"/>
                <a:gd name="connsiteY1" fmla="*/ 378821 h 669332"/>
                <a:gd name="connsiteX2" fmla="*/ 0 w 826917"/>
                <a:gd name="connsiteY2" fmla="*/ 666205 h 669332"/>
                <a:gd name="connsiteX0" fmla="*/ 222068 w 662792"/>
                <a:gd name="connsiteY0" fmla="*/ 0 h 671312"/>
                <a:gd name="connsiteX1" fmla="*/ 653142 w 662792"/>
                <a:gd name="connsiteY1" fmla="*/ 470261 h 671312"/>
                <a:gd name="connsiteX2" fmla="*/ 0 w 662792"/>
                <a:gd name="connsiteY2" fmla="*/ 666205 h 671312"/>
                <a:gd name="connsiteX0" fmla="*/ 287382 w 674375"/>
                <a:gd name="connsiteY0" fmla="*/ 0 h 631912"/>
                <a:gd name="connsiteX1" fmla="*/ 653142 w 674375"/>
                <a:gd name="connsiteY1" fmla="*/ 431072 h 631912"/>
                <a:gd name="connsiteX2" fmla="*/ 0 w 674375"/>
                <a:gd name="connsiteY2" fmla="*/ 627016 h 63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4375" h="631912">
                  <a:moveTo>
                    <a:pt x="287382" y="0"/>
                  </a:moveTo>
                  <a:cubicBezTo>
                    <a:pt x="701039" y="101237"/>
                    <a:pt x="701039" y="326569"/>
                    <a:pt x="653142" y="431072"/>
                  </a:cubicBezTo>
                  <a:cubicBezTo>
                    <a:pt x="605245" y="535575"/>
                    <a:pt x="419643" y="658040"/>
                    <a:pt x="0" y="627016"/>
                  </a:cubicBezTo>
                </a:path>
              </a:pathLst>
            </a:custGeom>
            <a:noFill/>
            <a:ln w="50800">
              <a:solidFill>
                <a:srgbClr val="FFFF00"/>
              </a:solidFill>
              <a:headEnd type="arrow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>
              <a:off x="4932386" y="3701336"/>
              <a:ext cx="674375" cy="631912"/>
            </a:xfrm>
            <a:custGeom>
              <a:avLst/>
              <a:gdLst>
                <a:gd name="connsiteX0" fmla="*/ 0 w 824054"/>
                <a:gd name="connsiteY0" fmla="*/ 283536 h 1001993"/>
                <a:gd name="connsiteX1" fmla="*/ 809897 w 824054"/>
                <a:gd name="connsiteY1" fmla="*/ 22278 h 1001993"/>
                <a:gd name="connsiteX2" fmla="*/ 522515 w 824054"/>
                <a:gd name="connsiteY2" fmla="*/ 792987 h 1001993"/>
                <a:gd name="connsiteX3" fmla="*/ 613955 w 824054"/>
                <a:gd name="connsiteY3" fmla="*/ 1001993 h 1001993"/>
                <a:gd name="connsiteX0" fmla="*/ 0 w 833754"/>
                <a:gd name="connsiteY0" fmla="*/ 296714 h 1015171"/>
                <a:gd name="connsiteX1" fmla="*/ 809897 w 833754"/>
                <a:gd name="connsiteY1" fmla="*/ 35456 h 1015171"/>
                <a:gd name="connsiteX2" fmla="*/ 613955 w 833754"/>
                <a:gd name="connsiteY2" fmla="*/ 1015171 h 1015171"/>
                <a:gd name="connsiteX0" fmla="*/ 0 w 707769"/>
                <a:gd name="connsiteY0" fmla="*/ 63432 h 781889"/>
                <a:gd name="connsiteX1" fmla="*/ 666205 w 707769"/>
                <a:gd name="connsiteY1" fmla="*/ 233248 h 781889"/>
                <a:gd name="connsiteX2" fmla="*/ 613955 w 707769"/>
                <a:gd name="connsiteY2" fmla="*/ 781889 h 781889"/>
                <a:gd name="connsiteX0" fmla="*/ 0 w 736603"/>
                <a:gd name="connsiteY0" fmla="*/ 91938 h 810395"/>
                <a:gd name="connsiteX1" fmla="*/ 666205 w 736603"/>
                <a:gd name="connsiteY1" fmla="*/ 261754 h 810395"/>
                <a:gd name="connsiteX2" fmla="*/ 613955 w 736603"/>
                <a:gd name="connsiteY2" fmla="*/ 810395 h 810395"/>
                <a:gd name="connsiteX0" fmla="*/ 0 w 917006"/>
                <a:gd name="connsiteY0" fmla="*/ 165412 h 883869"/>
                <a:gd name="connsiteX1" fmla="*/ 875211 w 917006"/>
                <a:gd name="connsiteY1" fmla="*/ 165410 h 883869"/>
                <a:gd name="connsiteX2" fmla="*/ 613955 w 917006"/>
                <a:gd name="connsiteY2" fmla="*/ 883869 h 883869"/>
                <a:gd name="connsiteX0" fmla="*/ 222068 w 1099051"/>
                <a:gd name="connsiteY0" fmla="*/ 107787 h 773992"/>
                <a:gd name="connsiteX1" fmla="*/ 1097279 w 1099051"/>
                <a:gd name="connsiteY1" fmla="*/ 107785 h 773992"/>
                <a:gd name="connsiteX2" fmla="*/ 0 w 1099051"/>
                <a:gd name="connsiteY2" fmla="*/ 773992 h 773992"/>
                <a:gd name="connsiteX0" fmla="*/ 222068 w 826284"/>
                <a:gd name="connsiteY0" fmla="*/ 39795 h 706000"/>
                <a:gd name="connsiteX1" fmla="*/ 822959 w 826284"/>
                <a:gd name="connsiteY1" fmla="*/ 418616 h 706000"/>
                <a:gd name="connsiteX2" fmla="*/ 0 w 826284"/>
                <a:gd name="connsiteY2" fmla="*/ 706000 h 706000"/>
                <a:gd name="connsiteX0" fmla="*/ 222068 w 826284"/>
                <a:gd name="connsiteY0" fmla="*/ 39795 h 709127"/>
                <a:gd name="connsiteX1" fmla="*/ 822959 w 826284"/>
                <a:gd name="connsiteY1" fmla="*/ 418616 h 709127"/>
                <a:gd name="connsiteX2" fmla="*/ 0 w 826284"/>
                <a:gd name="connsiteY2" fmla="*/ 706000 h 709127"/>
                <a:gd name="connsiteX0" fmla="*/ 222068 w 826917"/>
                <a:gd name="connsiteY0" fmla="*/ 0 h 669332"/>
                <a:gd name="connsiteX1" fmla="*/ 822959 w 826917"/>
                <a:gd name="connsiteY1" fmla="*/ 378821 h 669332"/>
                <a:gd name="connsiteX2" fmla="*/ 0 w 826917"/>
                <a:gd name="connsiteY2" fmla="*/ 666205 h 669332"/>
                <a:gd name="connsiteX0" fmla="*/ 222068 w 662792"/>
                <a:gd name="connsiteY0" fmla="*/ 0 h 671312"/>
                <a:gd name="connsiteX1" fmla="*/ 653142 w 662792"/>
                <a:gd name="connsiteY1" fmla="*/ 470261 h 671312"/>
                <a:gd name="connsiteX2" fmla="*/ 0 w 662792"/>
                <a:gd name="connsiteY2" fmla="*/ 666205 h 671312"/>
                <a:gd name="connsiteX0" fmla="*/ 287382 w 674375"/>
                <a:gd name="connsiteY0" fmla="*/ 0 h 631912"/>
                <a:gd name="connsiteX1" fmla="*/ 653142 w 674375"/>
                <a:gd name="connsiteY1" fmla="*/ 431072 h 631912"/>
                <a:gd name="connsiteX2" fmla="*/ 0 w 674375"/>
                <a:gd name="connsiteY2" fmla="*/ 627016 h 63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4375" h="631912">
                  <a:moveTo>
                    <a:pt x="287382" y="0"/>
                  </a:moveTo>
                  <a:cubicBezTo>
                    <a:pt x="701039" y="101237"/>
                    <a:pt x="701039" y="326569"/>
                    <a:pt x="653142" y="431072"/>
                  </a:cubicBezTo>
                  <a:cubicBezTo>
                    <a:pt x="605245" y="535575"/>
                    <a:pt x="419643" y="658040"/>
                    <a:pt x="0" y="627016"/>
                  </a:cubicBezTo>
                </a:path>
              </a:pathLst>
            </a:custGeom>
            <a:noFill/>
            <a:ln w="50800">
              <a:solidFill>
                <a:srgbClr val="FFFF00"/>
              </a:solidFill>
              <a:headEnd type="arrow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4961144" y="4844161"/>
              <a:ext cx="725646" cy="750162"/>
            </a:xfrm>
            <a:custGeom>
              <a:avLst/>
              <a:gdLst>
                <a:gd name="connsiteX0" fmla="*/ 0 w 824054"/>
                <a:gd name="connsiteY0" fmla="*/ 283536 h 1001993"/>
                <a:gd name="connsiteX1" fmla="*/ 809897 w 824054"/>
                <a:gd name="connsiteY1" fmla="*/ 22278 h 1001993"/>
                <a:gd name="connsiteX2" fmla="*/ 522515 w 824054"/>
                <a:gd name="connsiteY2" fmla="*/ 792987 h 1001993"/>
                <a:gd name="connsiteX3" fmla="*/ 613955 w 824054"/>
                <a:gd name="connsiteY3" fmla="*/ 1001993 h 1001993"/>
                <a:gd name="connsiteX0" fmla="*/ 0 w 833754"/>
                <a:gd name="connsiteY0" fmla="*/ 296714 h 1015171"/>
                <a:gd name="connsiteX1" fmla="*/ 809897 w 833754"/>
                <a:gd name="connsiteY1" fmla="*/ 35456 h 1015171"/>
                <a:gd name="connsiteX2" fmla="*/ 613955 w 833754"/>
                <a:gd name="connsiteY2" fmla="*/ 1015171 h 1015171"/>
                <a:gd name="connsiteX0" fmla="*/ 0 w 707769"/>
                <a:gd name="connsiteY0" fmla="*/ 63432 h 781889"/>
                <a:gd name="connsiteX1" fmla="*/ 666205 w 707769"/>
                <a:gd name="connsiteY1" fmla="*/ 233248 h 781889"/>
                <a:gd name="connsiteX2" fmla="*/ 613955 w 707769"/>
                <a:gd name="connsiteY2" fmla="*/ 781889 h 781889"/>
                <a:gd name="connsiteX0" fmla="*/ 0 w 736603"/>
                <a:gd name="connsiteY0" fmla="*/ 91938 h 810395"/>
                <a:gd name="connsiteX1" fmla="*/ 666205 w 736603"/>
                <a:gd name="connsiteY1" fmla="*/ 261754 h 810395"/>
                <a:gd name="connsiteX2" fmla="*/ 613955 w 736603"/>
                <a:gd name="connsiteY2" fmla="*/ 810395 h 810395"/>
                <a:gd name="connsiteX0" fmla="*/ 0 w 917006"/>
                <a:gd name="connsiteY0" fmla="*/ 165412 h 883869"/>
                <a:gd name="connsiteX1" fmla="*/ 875211 w 917006"/>
                <a:gd name="connsiteY1" fmla="*/ 165410 h 883869"/>
                <a:gd name="connsiteX2" fmla="*/ 613955 w 917006"/>
                <a:gd name="connsiteY2" fmla="*/ 883869 h 883869"/>
                <a:gd name="connsiteX0" fmla="*/ 222068 w 1099051"/>
                <a:gd name="connsiteY0" fmla="*/ 107787 h 773992"/>
                <a:gd name="connsiteX1" fmla="*/ 1097279 w 1099051"/>
                <a:gd name="connsiteY1" fmla="*/ 107785 h 773992"/>
                <a:gd name="connsiteX2" fmla="*/ 0 w 1099051"/>
                <a:gd name="connsiteY2" fmla="*/ 773992 h 773992"/>
                <a:gd name="connsiteX0" fmla="*/ 222068 w 826284"/>
                <a:gd name="connsiteY0" fmla="*/ 39795 h 706000"/>
                <a:gd name="connsiteX1" fmla="*/ 822959 w 826284"/>
                <a:gd name="connsiteY1" fmla="*/ 418616 h 706000"/>
                <a:gd name="connsiteX2" fmla="*/ 0 w 826284"/>
                <a:gd name="connsiteY2" fmla="*/ 706000 h 706000"/>
                <a:gd name="connsiteX0" fmla="*/ 222068 w 826284"/>
                <a:gd name="connsiteY0" fmla="*/ 39795 h 709127"/>
                <a:gd name="connsiteX1" fmla="*/ 822959 w 826284"/>
                <a:gd name="connsiteY1" fmla="*/ 418616 h 709127"/>
                <a:gd name="connsiteX2" fmla="*/ 0 w 826284"/>
                <a:gd name="connsiteY2" fmla="*/ 706000 h 709127"/>
                <a:gd name="connsiteX0" fmla="*/ 222068 w 826917"/>
                <a:gd name="connsiteY0" fmla="*/ 0 h 669332"/>
                <a:gd name="connsiteX1" fmla="*/ 822959 w 826917"/>
                <a:gd name="connsiteY1" fmla="*/ 378821 h 669332"/>
                <a:gd name="connsiteX2" fmla="*/ 0 w 826917"/>
                <a:gd name="connsiteY2" fmla="*/ 666205 h 669332"/>
                <a:gd name="connsiteX0" fmla="*/ 222068 w 662792"/>
                <a:gd name="connsiteY0" fmla="*/ 0 h 671312"/>
                <a:gd name="connsiteX1" fmla="*/ 653142 w 662792"/>
                <a:gd name="connsiteY1" fmla="*/ 470261 h 671312"/>
                <a:gd name="connsiteX2" fmla="*/ 0 w 662792"/>
                <a:gd name="connsiteY2" fmla="*/ 666205 h 671312"/>
                <a:gd name="connsiteX0" fmla="*/ 287382 w 674375"/>
                <a:gd name="connsiteY0" fmla="*/ 0 h 631912"/>
                <a:gd name="connsiteX1" fmla="*/ 653142 w 674375"/>
                <a:gd name="connsiteY1" fmla="*/ 431072 h 631912"/>
                <a:gd name="connsiteX2" fmla="*/ 0 w 674375"/>
                <a:gd name="connsiteY2" fmla="*/ 627016 h 631912"/>
                <a:gd name="connsiteX0" fmla="*/ 509450 w 768573"/>
                <a:gd name="connsiteY0" fmla="*/ 0 h 750162"/>
                <a:gd name="connsiteX1" fmla="*/ 653142 w 768573"/>
                <a:gd name="connsiteY1" fmla="*/ 548638 h 750162"/>
                <a:gd name="connsiteX2" fmla="*/ 0 w 768573"/>
                <a:gd name="connsiteY2" fmla="*/ 744582 h 750162"/>
                <a:gd name="connsiteX0" fmla="*/ 509450 w 725646"/>
                <a:gd name="connsiteY0" fmla="*/ 0 h 750162"/>
                <a:gd name="connsiteX1" fmla="*/ 653142 w 725646"/>
                <a:gd name="connsiteY1" fmla="*/ 548638 h 750162"/>
                <a:gd name="connsiteX2" fmla="*/ 0 w 725646"/>
                <a:gd name="connsiteY2" fmla="*/ 744582 h 750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5646" h="750162">
                  <a:moveTo>
                    <a:pt x="509450" y="0"/>
                  </a:moveTo>
                  <a:cubicBezTo>
                    <a:pt x="805542" y="375557"/>
                    <a:pt x="738050" y="424541"/>
                    <a:pt x="653142" y="548638"/>
                  </a:cubicBezTo>
                  <a:cubicBezTo>
                    <a:pt x="568234" y="672735"/>
                    <a:pt x="419643" y="775606"/>
                    <a:pt x="0" y="744582"/>
                  </a:cubicBezTo>
                </a:path>
              </a:pathLst>
            </a:custGeom>
            <a:noFill/>
            <a:ln w="50800">
              <a:solidFill>
                <a:srgbClr val="FFFF00"/>
              </a:solidFill>
              <a:headEnd type="arrow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reeform 69"/>
          <p:cNvSpPr/>
          <p:nvPr/>
        </p:nvSpPr>
        <p:spPr>
          <a:xfrm>
            <a:off x="3556320" y="3952571"/>
            <a:ext cx="586994" cy="679268"/>
          </a:xfrm>
          <a:custGeom>
            <a:avLst/>
            <a:gdLst>
              <a:gd name="connsiteX0" fmla="*/ 0 w 824054"/>
              <a:gd name="connsiteY0" fmla="*/ 283536 h 1001993"/>
              <a:gd name="connsiteX1" fmla="*/ 809897 w 824054"/>
              <a:gd name="connsiteY1" fmla="*/ 22278 h 1001993"/>
              <a:gd name="connsiteX2" fmla="*/ 522515 w 824054"/>
              <a:gd name="connsiteY2" fmla="*/ 792987 h 1001993"/>
              <a:gd name="connsiteX3" fmla="*/ 613955 w 824054"/>
              <a:gd name="connsiteY3" fmla="*/ 1001993 h 1001993"/>
              <a:gd name="connsiteX0" fmla="*/ 0 w 833754"/>
              <a:gd name="connsiteY0" fmla="*/ 296714 h 1015171"/>
              <a:gd name="connsiteX1" fmla="*/ 809897 w 833754"/>
              <a:gd name="connsiteY1" fmla="*/ 35456 h 1015171"/>
              <a:gd name="connsiteX2" fmla="*/ 613955 w 833754"/>
              <a:gd name="connsiteY2" fmla="*/ 1015171 h 1015171"/>
              <a:gd name="connsiteX0" fmla="*/ 0 w 707769"/>
              <a:gd name="connsiteY0" fmla="*/ 63432 h 781889"/>
              <a:gd name="connsiteX1" fmla="*/ 666205 w 707769"/>
              <a:gd name="connsiteY1" fmla="*/ 233248 h 781889"/>
              <a:gd name="connsiteX2" fmla="*/ 613955 w 707769"/>
              <a:gd name="connsiteY2" fmla="*/ 781889 h 781889"/>
              <a:gd name="connsiteX0" fmla="*/ 0 w 736603"/>
              <a:gd name="connsiteY0" fmla="*/ 91938 h 810395"/>
              <a:gd name="connsiteX1" fmla="*/ 666205 w 736603"/>
              <a:gd name="connsiteY1" fmla="*/ 261754 h 810395"/>
              <a:gd name="connsiteX2" fmla="*/ 613955 w 736603"/>
              <a:gd name="connsiteY2" fmla="*/ 810395 h 810395"/>
              <a:gd name="connsiteX0" fmla="*/ 0 w 917006"/>
              <a:gd name="connsiteY0" fmla="*/ 165412 h 883869"/>
              <a:gd name="connsiteX1" fmla="*/ 875211 w 917006"/>
              <a:gd name="connsiteY1" fmla="*/ 165410 h 883869"/>
              <a:gd name="connsiteX2" fmla="*/ 613955 w 917006"/>
              <a:gd name="connsiteY2" fmla="*/ 883869 h 883869"/>
              <a:gd name="connsiteX0" fmla="*/ 222068 w 1099051"/>
              <a:gd name="connsiteY0" fmla="*/ 107787 h 773992"/>
              <a:gd name="connsiteX1" fmla="*/ 1097279 w 1099051"/>
              <a:gd name="connsiteY1" fmla="*/ 107785 h 773992"/>
              <a:gd name="connsiteX2" fmla="*/ 0 w 1099051"/>
              <a:gd name="connsiteY2" fmla="*/ 773992 h 773992"/>
              <a:gd name="connsiteX0" fmla="*/ 222068 w 826284"/>
              <a:gd name="connsiteY0" fmla="*/ 39795 h 706000"/>
              <a:gd name="connsiteX1" fmla="*/ 822959 w 826284"/>
              <a:gd name="connsiteY1" fmla="*/ 418616 h 706000"/>
              <a:gd name="connsiteX2" fmla="*/ 0 w 826284"/>
              <a:gd name="connsiteY2" fmla="*/ 706000 h 706000"/>
              <a:gd name="connsiteX0" fmla="*/ 222068 w 826284"/>
              <a:gd name="connsiteY0" fmla="*/ 39795 h 709127"/>
              <a:gd name="connsiteX1" fmla="*/ 822959 w 826284"/>
              <a:gd name="connsiteY1" fmla="*/ 418616 h 709127"/>
              <a:gd name="connsiteX2" fmla="*/ 0 w 826284"/>
              <a:gd name="connsiteY2" fmla="*/ 706000 h 709127"/>
              <a:gd name="connsiteX0" fmla="*/ 222068 w 826917"/>
              <a:gd name="connsiteY0" fmla="*/ 0 h 669332"/>
              <a:gd name="connsiteX1" fmla="*/ 822959 w 826917"/>
              <a:gd name="connsiteY1" fmla="*/ 378821 h 669332"/>
              <a:gd name="connsiteX2" fmla="*/ 0 w 826917"/>
              <a:gd name="connsiteY2" fmla="*/ 666205 h 669332"/>
              <a:gd name="connsiteX0" fmla="*/ 222068 w 662792"/>
              <a:gd name="connsiteY0" fmla="*/ 0 h 671312"/>
              <a:gd name="connsiteX1" fmla="*/ 653142 w 662792"/>
              <a:gd name="connsiteY1" fmla="*/ 470261 h 671312"/>
              <a:gd name="connsiteX2" fmla="*/ 0 w 662792"/>
              <a:gd name="connsiteY2" fmla="*/ 666205 h 671312"/>
              <a:gd name="connsiteX0" fmla="*/ 287382 w 674375"/>
              <a:gd name="connsiteY0" fmla="*/ 0 h 631912"/>
              <a:gd name="connsiteX1" fmla="*/ 653142 w 674375"/>
              <a:gd name="connsiteY1" fmla="*/ 431072 h 631912"/>
              <a:gd name="connsiteX2" fmla="*/ 0 w 674375"/>
              <a:gd name="connsiteY2" fmla="*/ 627016 h 631912"/>
              <a:gd name="connsiteX0" fmla="*/ 287382 w 1036069"/>
              <a:gd name="connsiteY0" fmla="*/ 0 h 631524"/>
              <a:gd name="connsiteX1" fmla="*/ 1031965 w 1036069"/>
              <a:gd name="connsiteY1" fmla="*/ 418009 h 631524"/>
              <a:gd name="connsiteX2" fmla="*/ 0 w 1036069"/>
              <a:gd name="connsiteY2" fmla="*/ 627016 h 631524"/>
              <a:gd name="connsiteX0" fmla="*/ 0 w 752344"/>
              <a:gd name="connsiteY0" fmla="*/ 0 h 682823"/>
              <a:gd name="connsiteX1" fmla="*/ 744583 w 752344"/>
              <a:gd name="connsiteY1" fmla="*/ 418009 h 682823"/>
              <a:gd name="connsiteX2" fmla="*/ 248195 w 752344"/>
              <a:gd name="connsiteY2" fmla="*/ 679268 h 682823"/>
              <a:gd name="connsiteX0" fmla="*/ 0 w 601879"/>
              <a:gd name="connsiteY0" fmla="*/ 0 h 681440"/>
              <a:gd name="connsiteX1" fmla="*/ 574766 w 601879"/>
              <a:gd name="connsiteY1" fmla="*/ 287380 h 681440"/>
              <a:gd name="connsiteX2" fmla="*/ 248195 w 601879"/>
              <a:gd name="connsiteY2" fmla="*/ 679268 h 681440"/>
              <a:gd name="connsiteX0" fmla="*/ 0 w 586994"/>
              <a:gd name="connsiteY0" fmla="*/ 0 h 679268"/>
              <a:gd name="connsiteX1" fmla="*/ 574766 w 586994"/>
              <a:gd name="connsiteY1" fmla="*/ 287380 h 679268"/>
              <a:gd name="connsiteX2" fmla="*/ 248195 w 586994"/>
              <a:gd name="connsiteY2" fmla="*/ 679268 h 67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6994" h="679268">
                <a:moveTo>
                  <a:pt x="0" y="0"/>
                </a:moveTo>
                <a:cubicBezTo>
                  <a:pt x="413657" y="101237"/>
                  <a:pt x="533400" y="174169"/>
                  <a:pt x="574766" y="287380"/>
                </a:cubicBezTo>
                <a:cubicBezTo>
                  <a:pt x="616132" y="400591"/>
                  <a:pt x="563335" y="514350"/>
                  <a:pt x="248195" y="679268"/>
                </a:cubicBezTo>
              </a:path>
            </a:pathLst>
          </a:custGeom>
          <a:noFill/>
          <a:ln w="50800">
            <a:solidFill>
              <a:srgbClr val="FFFF00"/>
            </a:solidFill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1455139" y="3566356"/>
            <a:ext cx="781919" cy="1710050"/>
            <a:chOff x="1455139" y="3566356"/>
            <a:chExt cx="781919" cy="1710050"/>
          </a:xfrm>
        </p:grpSpPr>
        <p:sp>
          <p:nvSpPr>
            <p:cNvPr id="71" name="Freeform 70"/>
            <p:cNvSpPr/>
            <p:nvPr/>
          </p:nvSpPr>
          <p:spPr>
            <a:xfrm flipH="1">
              <a:off x="1455139" y="4597138"/>
              <a:ext cx="586994" cy="679268"/>
            </a:xfrm>
            <a:custGeom>
              <a:avLst/>
              <a:gdLst>
                <a:gd name="connsiteX0" fmla="*/ 0 w 824054"/>
                <a:gd name="connsiteY0" fmla="*/ 283536 h 1001993"/>
                <a:gd name="connsiteX1" fmla="*/ 809897 w 824054"/>
                <a:gd name="connsiteY1" fmla="*/ 22278 h 1001993"/>
                <a:gd name="connsiteX2" fmla="*/ 522515 w 824054"/>
                <a:gd name="connsiteY2" fmla="*/ 792987 h 1001993"/>
                <a:gd name="connsiteX3" fmla="*/ 613955 w 824054"/>
                <a:gd name="connsiteY3" fmla="*/ 1001993 h 1001993"/>
                <a:gd name="connsiteX0" fmla="*/ 0 w 833754"/>
                <a:gd name="connsiteY0" fmla="*/ 296714 h 1015171"/>
                <a:gd name="connsiteX1" fmla="*/ 809897 w 833754"/>
                <a:gd name="connsiteY1" fmla="*/ 35456 h 1015171"/>
                <a:gd name="connsiteX2" fmla="*/ 613955 w 833754"/>
                <a:gd name="connsiteY2" fmla="*/ 1015171 h 1015171"/>
                <a:gd name="connsiteX0" fmla="*/ 0 w 707769"/>
                <a:gd name="connsiteY0" fmla="*/ 63432 h 781889"/>
                <a:gd name="connsiteX1" fmla="*/ 666205 w 707769"/>
                <a:gd name="connsiteY1" fmla="*/ 233248 h 781889"/>
                <a:gd name="connsiteX2" fmla="*/ 613955 w 707769"/>
                <a:gd name="connsiteY2" fmla="*/ 781889 h 781889"/>
                <a:gd name="connsiteX0" fmla="*/ 0 w 736603"/>
                <a:gd name="connsiteY0" fmla="*/ 91938 h 810395"/>
                <a:gd name="connsiteX1" fmla="*/ 666205 w 736603"/>
                <a:gd name="connsiteY1" fmla="*/ 261754 h 810395"/>
                <a:gd name="connsiteX2" fmla="*/ 613955 w 736603"/>
                <a:gd name="connsiteY2" fmla="*/ 810395 h 810395"/>
                <a:gd name="connsiteX0" fmla="*/ 0 w 917006"/>
                <a:gd name="connsiteY0" fmla="*/ 165412 h 883869"/>
                <a:gd name="connsiteX1" fmla="*/ 875211 w 917006"/>
                <a:gd name="connsiteY1" fmla="*/ 165410 h 883869"/>
                <a:gd name="connsiteX2" fmla="*/ 613955 w 917006"/>
                <a:gd name="connsiteY2" fmla="*/ 883869 h 883869"/>
                <a:gd name="connsiteX0" fmla="*/ 222068 w 1099051"/>
                <a:gd name="connsiteY0" fmla="*/ 107787 h 773992"/>
                <a:gd name="connsiteX1" fmla="*/ 1097279 w 1099051"/>
                <a:gd name="connsiteY1" fmla="*/ 107785 h 773992"/>
                <a:gd name="connsiteX2" fmla="*/ 0 w 1099051"/>
                <a:gd name="connsiteY2" fmla="*/ 773992 h 773992"/>
                <a:gd name="connsiteX0" fmla="*/ 222068 w 826284"/>
                <a:gd name="connsiteY0" fmla="*/ 39795 h 706000"/>
                <a:gd name="connsiteX1" fmla="*/ 822959 w 826284"/>
                <a:gd name="connsiteY1" fmla="*/ 418616 h 706000"/>
                <a:gd name="connsiteX2" fmla="*/ 0 w 826284"/>
                <a:gd name="connsiteY2" fmla="*/ 706000 h 706000"/>
                <a:gd name="connsiteX0" fmla="*/ 222068 w 826284"/>
                <a:gd name="connsiteY0" fmla="*/ 39795 h 709127"/>
                <a:gd name="connsiteX1" fmla="*/ 822959 w 826284"/>
                <a:gd name="connsiteY1" fmla="*/ 418616 h 709127"/>
                <a:gd name="connsiteX2" fmla="*/ 0 w 826284"/>
                <a:gd name="connsiteY2" fmla="*/ 706000 h 709127"/>
                <a:gd name="connsiteX0" fmla="*/ 222068 w 826917"/>
                <a:gd name="connsiteY0" fmla="*/ 0 h 669332"/>
                <a:gd name="connsiteX1" fmla="*/ 822959 w 826917"/>
                <a:gd name="connsiteY1" fmla="*/ 378821 h 669332"/>
                <a:gd name="connsiteX2" fmla="*/ 0 w 826917"/>
                <a:gd name="connsiteY2" fmla="*/ 666205 h 669332"/>
                <a:gd name="connsiteX0" fmla="*/ 222068 w 662792"/>
                <a:gd name="connsiteY0" fmla="*/ 0 h 671312"/>
                <a:gd name="connsiteX1" fmla="*/ 653142 w 662792"/>
                <a:gd name="connsiteY1" fmla="*/ 470261 h 671312"/>
                <a:gd name="connsiteX2" fmla="*/ 0 w 662792"/>
                <a:gd name="connsiteY2" fmla="*/ 666205 h 671312"/>
                <a:gd name="connsiteX0" fmla="*/ 287382 w 674375"/>
                <a:gd name="connsiteY0" fmla="*/ 0 h 631912"/>
                <a:gd name="connsiteX1" fmla="*/ 653142 w 674375"/>
                <a:gd name="connsiteY1" fmla="*/ 431072 h 631912"/>
                <a:gd name="connsiteX2" fmla="*/ 0 w 674375"/>
                <a:gd name="connsiteY2" fmla="*/ 627016 h 631912"/>
                <a:gd name="connsiteX0" fmla="*/ 287382 w 1036069"/>
                <a:gd name="connsiteY0" fmla="*/ 0 h 631524"/>
                <a:gd name="connsiteX1" fmla="*/ 1031965 w 1036069"/>
                <a:gd name="connsiteY1" fmla="*/ 418009 h 631524"/>
                <a:gd name="connsiteX2" fmla="*/ 0 w 1036069"/>
                <a:gd name="connsiteY2" fmla="*/ 627016 h 631524"/>
                <a:gd name="connsiteX0" fmla="*/ 0 w 752344"/>
                <a:gd name="connsiteY0" fmla="*/ 0 h 682823"/>
                <a:gd name="connsiteX1" fmla="*/ 744583 w 752344"/>
                <a:gd name="connsiteY1" fmla="*/ 418009 h 682823"/>
                <a:gd name="connsiteX2" fmla="*/ 248195 w 752344"/>
                <a:gd name="connsiteY2" fmla="*/ 679268 h 682823"/>
                <a:gd name="connsiteX0" fmla="*/ 0 w 601879"/>
                <a:gd name="connsiteY0" fmla="*/ 0 h 681440"/>
                <a:gd name="connsiteX1" fmla="*/ 574766 w 601879"/>
                <a:gd name="connsiteY1" fmla="*/ 287380 h 681440"/>
                <a:gd name="connsiteX2" fmla="*/ 248195 w 601879"/>
                <a:gd name="connsiteY2" fmla="*/ 679268 h 681440"/>
                <a:gd name="connsiteX0" fmla="*/ 0 w 586994"/>
                <a:gd name="connsiteY0" fmla="*/ 0 h 679268"/>
                <a:gd name="connsiteX1" fmla="*/ 574766 w 586994"/>
                <a:gd name="connsiteY1" fmla="*/ 287380 h 679268"/>
                <a:gd name="connsiteX2" fmla="*/ 248195 w 586994"/>
                <a:gd name="connsiteY2" fmla="*/ 679268 h 67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994" h="679268">
                  <a:moveTo>
                    <a:pt x="0" y="0"/>
                  </a:moveTo>
                  <a:cubicBezTo>
                    <a:pt x="413657" y="101237"/>
                    <a:pt x="533400" y="174169"/>
                    <a:pt x="574766" y="287380"/>
                  </a:cubicBezTo>
                  <a:cubicBezTo>
                    <a:pt x="616132" y="400591"/>
                    <a:pt x="563335" y="514350"/>
                    <a:pt x="248195" y="679268"/>
                  </a:cubicBezTo>
                </a:path>
              </a:pathLst>
            </a:custGeom>
            <a:noFill/>
            <a:ln w="50800">
              <a:solidFill>
                <a:srgbClr val="FFFF00"/>
              </a:solidFill>
              <a:headEnd type="arrow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 flipH="1">
              <a:off x="1650064" y="3566356"/>
              <a:ext cx="586994" cy="679268"/>
            </a:xfrm>
            <a:custGeom>
              <a:avLst/>
              <a:gdLst>
                <a:gd name="connsiteX0" fmla="*/ 0 w 824054"/>
                <a:gd name="connsiteY0" fmla="*/ 283536 h 1001993"/>
                <a:gd name="connsiteX1" fmla="*/ 809897 w 824054"/>
                <a:gd name="connsiteY1" fmla="*/ 22278 h 1001993"/>
                <a:gd name="connsiteX2" fmla="*/ 522515 w 824054"/>
                <a:gd name="connsiteY2" fmla="*/ 792987 h 1001993"/>
                <a:gd name="connsiteX3" fmla="*/ 613955 w 824054"/>
                <a:gd name="connsiteY3" fmla="*/ 1001993 h 1001993"/>
                <a:gd name="connsiteX0" fmla="*/ 0 w 833754"/>
                <a:gd name="connsiteY0" fmla="*/ 296714 h 1015171"/>
                <a:gd name="connsiteX1" fmla="*/ 809897 w 833754"/>
                <a:gd name="connsiteY1" fmla="*/ 35456 h 1015171"/>
                <a:gd name="connsiteX2" fmla="*/ 613955 w 833754"/>
                <a:gd name="connsiteY2" fmla="*/ 1015171 h 1015171"/>
                <a:gd name="connsiteX0" fmla="*/ 0 w 707769"/>
                <a:gd name="connsiteY0" fmla="*/ 63432 h 781889"/>
                <a:gd name="connsiteX1" fmla="*/ 666205 w 707769"/>
                <a:gd name="connsiteY1" fmla="*/ 233248 h 781889"/>
                <a:gd name="connsiteX2" fmla="*/ 613955 w 707769"/>
                <a:gd name="connsiteY2" fmla="*/ 781889 h 781889"/>
                <a:gd name="connsiteX0" fmla="*/ 0 w 736603"/>
                <a:gd name="connsiteY0" fmla="*/ 91938 h 810395"/>
                <a:gd name="connsiteX1" fmla="*/ 666205 w 736603"/>
                <a:gd name="connsiteY1" fmla="*/ 261754 h 810395"/>
                <a:gd name="connsiteX2" fmla="*/ 613955 w 736603"/>
                <a:gd name="connsiteY2" fmla="*/ 810395 h 810395"/>
                <a:gd name="connsiteX0" fmla="*/ 0 w 917006"/>
                <a:gd name="connsiteY0" fmla="*/ 165412 h 883869"/>
                <a:gd name="connsiteX1" fmla="*/ 875211 w 917006"/>
                <a:gd name="connsiteY1" fmla="*/ 165410 h 883869"/>
                <a:gd name="connsiteX2" fmla="*/ 613955 w 917006"/>
                <a:gd name="connsiteY2" fmla="*/ 883869 h 883869"/>
                <a:gd name="connsiteX0" fmla="*/ 222068 w 1099051"/>
                <a:gd name="connsiteY0" fmla="*/ 107787 h 773992"/>
                <a:gd name="connsiteX1" fmla="*/ 1097279 w 1099051"/>
                <a:gd name="connsiteY1" fmla="*/ 107785 h 773992"/>
                <a:gd name="connsiteX2" fmla="*/ 0 w 1099051"/>
                <a:gd name="connsiteY2" fmla="*/ 773992 h 773992"/>
                <a:gd name="connsiteX0" fmla="*/ 222068 w 826284"/>
                <a:gd name="connsiteY0" fmla="*/ 39795 h 706000"/>
                <a:gd name="connsiteX1" fmla="*/ 822959 w 826284"/>
                <a:gd name="connsiteY1" fmla="*/ 418616 h 706000"/>
                <a:gd name="connsiteX2" fmla="*/ 0 w 826284"/>
                <a:gd name="connsiteY2" fmla="*/ 706000 h 706000"/>
                <a:gd name="connsiteX0" fmla="*/ 222068 w 826284"/>
                <a:gd name="connsiteY0" fmla="*/ 39795 h 709127"/>
                <a:gd name="connsiteX1" fmla="*/ 822959 w 826284"/>
                <a:gd name="connsiteY1" fmla="*/ 418616 h 709127"/>
                <a:gd name="connsiteX2" fmla="*/ 0 w 826284"/>
                <a:gd name="connsiteY2" fmla="*/ 706000 h 709127"/>
                <a:gd name="connsiteX0" fmla="*/ 222068 w 826917"/>
                <a:gd name="connsiteY0" fmla="*/ 0 h 669332"/>
                <a:gd name="connsiteX1" fmla="*/ 822959 w 826917"/>
                <a:gd name="connsiteY1" fmla="*/ 378821 h 669332"/>
                <a:gd name="connsiteX2" fmla="*/ 0 w 826917"/>
                <a:gd name="connsiteY2" fmla="*/ 666205 h 669332"/>
                <a:gd name="connsiteX0" fmla="*/ 222068 w 662792"/>
                <a:gd name="connsiteY0" fmla="*/ 0 h 671312"/>
                <a:gd name="connsiteX1" fmla="*/ 653142 w 662792"/>
                <a:gd name="connsiteY1" fmla="*/ 470261 h 671312"/>
                <a:gd name="connsiteX2" fmla="*/ 0 w 662792"/>
                <a:gd name="connsiteY2" fmla="*/ 666205 h 671312"/>
                <a:gd name="connsiteX0" fmla="*/ 287382 w 674375"/>
                <a:gd name="connsiteY0" fmla="*/ 0 h 631912"/>
                <a:gd name="connsiteX1" fmla="*/ 653142 w 674375"/>
                <a:gd name="connsiteY1" fmla="*/ 431072 h 631912"/>
                <a:gd name="connsiteX2" fmla="*/ 0 w 674375"/>
                <a:gd name="connsiteY2" fmla="*/ 627016 h 631912"/>
                <a:gd name="connsiteX0" fmla="*/ 287382 w 1036069"/>
                <a:gd name="connsiteY0" fmla="*/ 0 h 631524"/>
                <a:gd name="connsiteX1" fmla="*/ 1031965 w 1036069"/>
                <a:gd name="connsiteY1" fmla="*/ 418009 h 631524"/>
                <a:gd name="connsiteX2" fmla="*/ 0 w 1036069"/>
                <a:gd name="connsiteY2" fmla="*/ 627016 h 631524"/>
                <a:gd name="connsiteX0" fmla="*/ 0 w 752344"/>
                <a:gd name="connsiteY0" fmla="*/ 0 h 682823"/>
                <a:gd name="connsiteX1" fmla="*/ 744583 w 752344"/>
                <a:gd name="connsiteY1" fmla="*/ 418009 h 682823"/>
                <a:gd name="connsiteX2" fmla="*/ 248195 w 752344"/>
                <a:gd name="connsiteY2" fmla="*/ 679268 h 682823"/>
                <a:gd name="connsiteX0" fmla="*/ 0 w 601879"/>
                <a:gd name="connsiteY0" fmla="*/ 0 h 681440"/>
                <a:gd name="connsiteX1" fmla="*/ 574766 w 601879"/>
                <a:gd name="connsiteY1" fmla="*/ 287380 h 681440"/>
                <a:gd name="connsiteX2" fmla="*/ 248195 w 601879"/>
                <a:gd name="connsiteY2" fmla="*/ 679268 h 681440"/>
                <a:gd name="connsiteX0" fmla="*/ 0 w 586994"/>
                <a:gd name="connsiteY0" fmla="*/ 0 h 679268"/>
                <a:gd name="connsiteX1" fmla="*/ 574766 w 586994"/>
                <a:gd name="connsiteY1" fmla="*/ 287380 h 679268"/>
                <a:gd name="connsiteX2" fmla="*/ 248195 w 586994"/>
                <a:gd name="connsiteY2" fmla="*/ 679268 h 67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994" h="679268">
                  <a:moveTo>
                    <a:pt x="0" y="0"/>
                  </a:moveTo>
                  <a:cubicBezTo>
                    <a:pt x="413657" y="101237"/>
                    <a:pt x="533400" y="174169"/>
                    <a:pt x="574766" y="287380"/>
                  </a:cubicBezTo>
                  <a:cubicBezTo>
                    <a:pt x="616132" y="400591"/>
                    <a:pt x="563335" y="514350"/>
                    <a:pt x="248195" y="679268"/>
                  </a:cubicBezTo>
                </a:path>
              </a:pathLst>
            </a:custGeom>
            <a:noFill/>
            <a:ln w="50800">
              <a:solidFill>
                <a:srgbClr val="FFFF00"/>
              </a:solidFill>
              <a:headEnd type="arrow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Freeform 72"/>
          <p:cNvSpPr/>
          <p:nvPr/>
        </p:nvSpPr>
        <p:spPr>
          <a:xfrm flipH="1">
            <a:off x="771795" y="5156675"/>
            <a:ext cx="586994" cy="679268"/>
          </a:xfrm>
          <a:custGeom>
            <a:avLst/>
            <a:gdLst>
              <a:gd name="connsiteX0" fmla="*/ 0 w 824054"/>
              <a:gd name="connsiteY0" fmla="*/ 283536 h 1001993"/>
              <a:gd name="connsiteX1" fmla="*/ 809897 w 824054"/>
              <a:gd name="connsiteY1" fmla="*/ 22278 h 1001993"/>
              <a:gd name="connsiteX2" fmla="*/ 522515 w 824054"/>
              <a:gd name="connsiteY2" fmla="*/ 792987 h 1001993"/>
              <a:gd name="connsiteX3" fmla="*/ 613955 w 824054"/>
              <a:gd name="connsiteY3" fmla="*/ 1001993 h 1001993"/>
              <a:gd name="connsiteX0" fmla="*/ 0 w 833754"/>
              <a:gd name="connsiteY0" fmla="*/ 296714 h 1015171"/>
              <a:gd name="connsiteX1" fmla="*/ 809897 w 833754"/>
              <a:gd name="connsiteY1" fmla="*/ 35456 h 1015171"/>
              <a:gd name="connsiteX2" fmla="*/ 613955 w 833754"/>
              <a:gd name="connsiteY2" fmla="*/ 1015171 h 1015171"/>
              <a:gd name="connsiteX0" fmla="*/ 0 w 707769"/>
              <a:gd name="connsiteY0" fmla="*/ 63432 h 781889"/>
              <a:gd name="connsiteX1" fmla="*/ 666205 w 707769"/>
              <a:gd name="connsiteY1" fmla="*/ 233248 h 781889"/>
              <a:gd name="connsiteX2" fmla="*/ 613955 w 707769"/>
              <a:gd name="connsiteY2" fmla="*/ 781889 h 781889"/>
              <a:gd name="connsiteX0" fmla="*/ 0 w 736603"/>
              <a:gd name="connsiteY0" fmla="*/ 91938 h 810395"/>
              <a:gd name="connsiteX1" fmla="*/ 666205 w 736603"/>
              <a:gd name="connsiteY1" fmla="*/ 261754 h 810395"/>
              <a:gd name="connsiteX2" fmla="*/ 613955 w 736603"/>
              <a:gd name="connsiteY2" fmla="*/ 810395 h 810395"/>
              <a:gd name="connsiteX0" fmla="*/ 0 w 917006"/>
              <a:gd name="connsiteY0" fmla="*/ 165412 h 883869"/>
              <a:gd name="connsiteX1" fmla="*/ 875211 w 917006"/>
              <a:gd name="connsiteY1" fmla="*/ 165410 h 883869"/>
              <a:gd name="connsiteX2" fmla="*/ 613955 w 917006"/>
              <a:gd name="connsiteY2" fmla="*/ 883869 h 883869"/>
              <a:gd name="connsiteX0" fmla="*/ 222068 w 1099051"/>
              <a:gd name="connsiteY0" fmla="*/ 107787 h 773992"/>
              <a:gd name="connsiteX1" fmla="*/ 1097279 w 1099051"/>
              <a:gd name="connsiteY1" fmla="*/ 107785 h 773992"/>
              <a:gd name="connsiteX2" fmla="*/ 0 w 1099051"/>
              <a:gd name="connsiteY2" fmla="*/ 773992 h 773992"/>
              <a:gd name="connsiteX0" fmla="*/ 222068 w 826284"/>
              <a:gd name="connsiteY0" fmla="*/ 39795 h 706000"/>
              <a:gd name="connsiteX1" fmla="*/ 822959 w 826284"/>
              <a:gd name="connsiteY1" fmla="*/ 418616 h 706000"/>
              <a:gd name="connsiteX2" fmla="*/ 0 w 826284"/>
              <a:gd name="connsiteY2" fmla="*/ 706000 h 706000"/>
              <a:gd name="connsiteX0" fmla="*/ 222068 w 826284"/>
              <a:gd name="connsiteY0" fmla="*/ 39795 h 709127"/>
              <a:gd name="connsiteX1" fmla="*/ 822959 w 826284"/>
              <a:gd name="connsiteY1" fmla="*/ 418616 h 709127"/>
              <a:gd name="connsiteX2" fmla="*/ 0 w 826284"/>
              <a:gd name="connsiteY2" fmla="*/ 706000 h 709127"/>
              <a:gd name="connsiteX0" fmla="*/ 222068 w 826917"/>
              <a:gd name="connsiteY0" fmla="*/ 0 h 669332"/>
              <a:gd name="connsiteX1" fmla="*/ 822959 w 826917"/>
              <a:gd name="connsiteY1" fmla="*/ 378821 h 669332"/>
              <a:gd name="connsiteX2" fmla="*/ 0 w 826917"/>
              <a:gd name="connsiteY2" fmla="*/ 666205 h 669332"/>
              <a:gd name="connsiteX0" fmla="*/ 222068 w 662792"/>
              <a:gd name="connsiteY0" fmla="*/ 0 h 671312"/>
              <a:gd name="connsiteX1" fmla="*/ 653142 w 662792"/>
              <a:gd name="connsiteY1" fmla="*/ 470261 h 671312"/>
              <a:gd name="connsiteX2" fmla="*/ 0 w 662792"/>
              <a:gd name="connsiteY2" fmla="*/ 666205 h 671312"/>
              <a:gd name="connsiteX0" fmla="*/ 287382 w 674375"/>
              <a:gd name="connsiteY0" fmla="*/ 0 h 631912"/>
              <a:gd name="connsiteX1" fmla="*/ 653142 w 674375"/>
              <a:gd name="connsiteY1" fmla="*/ 431072 h 631912"/>
              <a:gd name="connsiteX2" fmla="*/ 0 w 674375"/>
              <a:gd name="connsiteY2" fmla="*/ 627016 h 631912"/>
              <a:gd name="connsiteX0" fmla="*/ 287382 w 1036069"/>
              <a:gd name="connsiteY0" fmla="*/ 0 h 631524"/>
              <a:gd name="connsiteX1" fmla="*/ 1031965 w 1036069"/>
              <a:gd name="connsiteY1" fmla="*/ 418009 h 631524"/>
              <a:gd name="connsiteX2" fmla="*/ 0 w 1036069"/>
              <a:gd name="connsiteY2" fmla="*/ 627016 h 631524"/>
              <a:gd name="connsiteX0" fmla="*/ 0 w 752344"/>
              <a:gd name="connsiteY0" fmla="*/ 0 h 682823"/>
              <a:gd name="connsiteX1" fmla="*/ 744583 w 752344"/>
              <a:gd name="connsiteY1" fmla="*/ 418009 h 682823"/>
              <a:gd name="connsiteX2" fmla="*/ 248195 w 752344"/>
              <a:gd name="connsiteY2" fmla="*/ 679268 h 682823"/>
              <a:gd name="connsiteX0" fmla="*/ 0 w 601879"/>
              <a:gd name="connsiteY0" fmla="*/ 0 h 681440"/>
              <a:gd name="connsiteX1" fmla="*/ 574766 w 601879"/>
              <a:gd name="connsiteY1" fmla="*/ 287380 h 681440"/>
              <a:gd name="connsiteX2" fmla="*/ 248195 w 601879"/>
              <a:gd name="connsiteY2" fmla="*/ 679268 h 681440"/>
              <a:gd name="connsiteX0" fmla="*/ 0 w 586994"/>
              <a:gd name="connsiteY0" fmla="*/ 0 h 679268"/>
              <a:gd name="connsiteX1" fmla="*/ 574766 w 586994"/>
              <a:gd name="connsiteY1" fmla="*/ 287380 h 679268"/>
              <a:gd name="connsiteX2" fmla="*/ 248195 w 586994"/>
              <a:gd name="connsiteY2" fmla="*/ 679268 h 67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6994" h="679268">
                <a:moveTo>
                  <a:pt x="0" y="0"/>
                </a:moveTo>
                <a:cubicBezTo>
                  <a:pt x="413657" y="101237"/>
                  <a:pt x="533400" y="174169"/>
                  <a:pt x="574766" y="287380"/>
                </a:cubicBezTo>
                <a:cubicBezTo>
                  <a:pt x="616132" y="400591"/>
                  <a:pt x="563335" y="514350"/>
                  <a:pt x="248195" y="679268"/>
                </a:cubicBezTo>
              </a:path>
            </a:pathLst>
          </a:custGeom>
          <a:noFill/>
          <a:ln w="50800">
            <a:solidFill>
              <a:srgbClr val="FFFF00"/>
            </a:solidFill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309097" y="282676"/>
            <a:ext cx="5478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SI Monitoring and Reporting </a:t>
            </a:r>
            <a:r>
              <a:rPr lang="en-US" sz="2800" b="1" dirty="0" smtClean="0"/>
              <a:t>Levels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grpSp>
        <p:nvGrpSpPr>
          <p:cNvPr id="84" name="Group 83"/>
          <p:cNvGrpSpPr/>
          <p:nvPr/>
        </p:nvGrpSpPr>
        <p:grpSpPr>
          <a:xfrm>
            <a:off x="5512319" y="286678"/>
            <a:ext cx="3555481" cy="4466258"/>
            <a:chOff x="5512319" y="286678"/>
            <a:chExt cx="3555481" cy="4466258"/>
          </a:xfrm>
        </p:grpSpPr>
        <p:grpSp>
          <p:nvGrpSpPr>
            <p:cNvPr id="78" name="Group 77"/>
            <p:cNvGrpSpPr/>
            <p:nvPr/>
          </p:nvGrpSpPr>
          <p:grpSpPr>
            <a:xfrm>
              <a:off x="6019800" y="1742420"/>
              <a:ext cx="3048000" cy="3010516"/>
              <a:chOff x="6019800" y="2065367"/>
              <a:chExt cx="3048000" cy="3010516"/>
            </a:xfrm>
          </p:grpSpPr>
          <p:sp>
            <p:nvSpPr>
              <p:cNvPr id="75" name="TextBox 74"/>
              <p:cNvSpPr txBox="1"/>
              <p:nvPr/>
            </p:nvSpPr>
            <p:spPr>
              <a:xfrm>
                <a:off x="6019800" y="2065367"/>
                <a:ext cx="2895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Fostering Spillover by Design</a:t>
                </a:r>
                <a:endParaRPr lang="en-US" b="1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6172200" y="2490560"/>
                <a:ext cx="2895600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en-US" dirty="0" smtClean="0"/>
                  <a:t>Implementation sites to local sub-systems</a:t>
                </a: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Implementation to non-implementation sub-systems</a:t>
                </a: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Sub-systems to (sub-) systems</a:t>
                </a: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Systems to systems</a:t>
                </a: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Sites to sites</a:t>
                </a:r>
              </a:p>
            </p:txBody>
          </p:sp>
        </p:grpSp>
        <p:sp>
          <p:nvSpPr>
            <p:cNvPr id="83" name="TextBox 82"/>
            <p:cNvSpPr txBox="1"/>
            <p:nvPr/>
          </p:nvSpPr>
          <p:spPr>
            <a:xfrm>
              <a:off x="5512319" y="286678"/>
              <a:ext cx="19520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 </a:t>
              </a:r>
              <a:r>
                <a:rPr lang="en-US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Spillovers</a:t>
              </a:r>
              <a:endPara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228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70" grpId="0" animBg="1"/>
      <p:bldP spid="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217313"/>
            <a:ext cx="4993573" cy="5287312"/>
          </a:xfrm>
        </p:spPr>
      </p:pic>
      <p:sp>
        <p:nvSpPr>
          <p:cNvPr id="8" name="TextBox 7"/>
          <p:cNvSpPr txBox="1"/>
          <p:nvPr/>
        </p:nvSpPr>
        <p:spPr>
          <a:xfrm>
            <a:off x="1600200" y="6281968"/>
            <a:ext cx="17220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Dixon el al. 2001</a:t>
            </a:r>
            <a:endParaRPr lang="en-US" sz="12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8700" y="950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Targeting, Priorities, Hypotheses &amp;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45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6730</TotalTime>
  <Words>2252</Words>
  <Application>Microsoft Office PowerPoint</Application>
  <PresentationFormat>On-screen Show (4:3)</PresentationFormat>
  <Paragraphs>591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Office Theme</vt:lpstr>
      <vt:lpstr>1_Office Theme</vt:lpstr>
      <vt:lpstr>2_Office Theme</vt:lpstr>
      <vt:lpstr>Default Design</vt:lpstr>
      <vt:lpstr>3_Office Theme</vt:lpstr>
      <vt:lpstr>8_Office Theme</vt:lpstr>
      <vt:lpstr>PowerPoint Presentation</vt:lpstr>
      <vt:lpstr>M&amp;E Guiding Principles</vt:lpstr>
      <vt:lpstr>FtF USAID “Required” Indicators </vt:lpstr>
      <vt:lpstr>FtF USAID “Required if Applicable” Indicators</vt:lpstr>
      <vt:lpstr>FtF USAID “Required if Applicable” Indicators</vt:lpstr>
      <vt:lpstr>FtF USAID “Required if Applicable” Indicators</vt:lpstr>
      <vt:lpstr>FtF USAID “Required if Applicable” Indicators</vt:lpstr>
      <vt:lpstr>PowerPoint Presentation</vt:lpstr>
      <vt:lpstr>Targeting, Priorities, Hypotheses &amp; Sites</vt:lpstr>
      <vt:lpstr>Targeting, Priorities, Hypotheses &amp; Sites</vt:lpstr>
      <vt:lpstr>Targeting, Priorities, Hypotheses &amp; Sites</vt:lpstr>
      <vt:lpstr>West Africa: Conceptual Framework for Site Selection, Technology Screening and Deployment</vt:lpstr>
      <vt:lpstr>HH Crop Enterprise Diversification</vt:lpstr>
      <vt:lpstr>PowerPoint Presentation</vt:lpstr>
      <vt:lpstr>Intensification Metrics: SI index</vt:lpstr>
      <vt:lpstr>PowerPoint Presentation</vt:lpstr>
      <vt:lpstr>Some Key M&amp;E Activities</vt:lpstr>
      <vt:lpstr>M&amp;E Implementation Strategy (to date)</vt:lpstr>
      <vt:lpstr>PowerPoint Presentation</vt:lpstr>
      <vt:lpstr>Site/Station (&amp; R&amp;D) Inventory</vt:lpstr>
      <vt:lpstr>Issues/Questions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locadmin</dc:creator>
  <cp:lastModifiedBy>locadmin</cp:lastModifiedBy>
  <cp:revision>70</cp:revision>
  <dcterms:created xsi:type="dcterms:W3CDTF">2012-01-05T22:17:45Z</dcterms:created>
  <dcterms:modified xsi:type="dcterms:W3CDTF">2012-01-30T07:34:27Z</dcterms:modified>
</cp:coreProperties>
</file>